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48" r:id="rId3"/>
    <p:sldId id="349" r:id="rId4"/>
    <p:sldId id="261" r:id="rId5"/>
    <p:sldId id="350" r:id="rId6"/>
    <p:sldId id="351" r:id="rId7"/>
    <p:sldId id="352" r:id="rId8"/>
    <p:sldId id="353" r:id="rId9"/>
    <p:sldId id="354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C00F37-2746-41FA-8887-A9DDD0AA9C7C}">
          <p14:sldIdLst>
            <p14:sldId id="256"/>
            <p14:sldId id="348"/>
            <p14:sldId id="349"/>
            <p14:sldId id="261"/>
            <p14:sldId id="350"/>
            <p14:sldId id="351"/>
            <p14:sldId id="352"/>
            <p14:sldId id="353"/>
            <p14:sldId id="354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0D2"/>
    <a:srgbClr val="1F2020"/>
    <a:srgbClr val="272727"/>
    <a:srgbClr val="29BDFD"/>
    <a:srgbClr val="BC2828"/>
    <a:srgbClr val="646464"/>
    <a:srgbClr val="FFFFFF"/>
    <a:srgbClr val="00CBBF"/>
    <a:srgbClr val="0E66BE"/>
    <a:srgbClr val="0E55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1" autoAdjust="0"/>
    <p:restoredTop sz="90818" autoAdjust="0"/>
  </p:normalViewPr>
  <p:slideViewPr>
    <p:cSldViewPr snapToGrid="0">
      <p:cViewPr>
        <p:scale>
          <a:sx n="75" d="100"/>
          <a:sy n="75" d="100"/>
        </p:scale>
        <p:origin x="190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81D32-A847-484D-9104-3B2794818A86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5C443-EA82-4B02-B175-B108FF29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99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CF4557-0BE9-E3F3-CD8D-678B18660334}"/>
              </a:ext>
            </a:extLst>
          </p:cNvPr>
          <p:cNvSpPr/>
          <p:nvPr userDrawn="1"/>
        </p:nvSpPr>
        <p:spPr>
          <a:xfrm>
            <a:off x="87702" y="104775"/>
            <a:ext cx="11962739" cy="6665461"/>
          </a:xfrm>
          <a:prstGeom prst="rect">
            <a:avLst/>
          </a:prstGeom>
          <a:blipFill>
            <a:blip r:embed="rId2"/>
            <a:stretch>
              <a:fillRect l="17973" t="538" r="-17973" b="-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D6A36-0BA6-7AED-F6A1-5E365EE45E0F}"/>
              </a:ext>
            </a:extLst>
          </p:cNvPr>
          <p:cNvSpPr/>
          <p:nvPr userDrawn="1"/>
        </p:nvSpPr>
        <p:spPr>
          <a:xfrm>
            <a:off x="87702" y="41211"/>
            <a:ext cx="7544998" cy="6654528"/>
          </a:xfrm>
          <a:prstGeom prst="rect">
            <a:avLst/>
          </a:prstGeom>
          <a:gradFill>
            <a:gsLst>
              <a:gs pos="51000">
                <a:srgbClr val="0D0D0D"/>
              </a:gs>
              <a:gs pos="85000">
                <a:srgbClr val="0D0D0D">
                  <a:alpha val="69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8DC4FB-1710-4466-C2F8-9AE7FE021C76}"/>
              </a:ext>
            </a:extLst>
          </p:cNvPr>
          <p:cNvSpPr/>
          <p:nvPr userDrawn="1"/>
        </p:nvSpPr>
        <p:spPr>
          <a:xfrm rot="3150817">
            <a:off x="-1087311" y="-344453"/>
            <a:ext cx="4345274" cy="4823711"/>
          </a:xfrm>
          <a:custGeom>
            <a:avLst/>
            <a:gdLst>
              <a:gd name="connsiteX0" fmla="*/ 0 w 4345274"/>
              <a:gd name="connsiteY0" fmla="*/ 2017763 h 4823711"/>
              <a:gd name="connsiteX1" fmla="*/ 1547522 w 4345274"/>
              <a:gd name="connsiteY1" fmla="*/ 0 h 4823711"/>
              <a:gd name="connsiteX2" fmla="*/ 4345274 w 4345274"/>
              <a:gd name="connsiteY2" fmla="*/ 4823711 h 4823711"/>
              <a:gd name="connsiteX3" fmla="*/ 3658582 w 4345274"/>
              <a:gd name="connsiteY3" fmla="*/ 4823711 h 482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274" h="4823711">
                <a:moveTo>
                  <a:pt x="0" y="2017763"/>
                </a:moveTo>
                <a:lnTo>
                  <a:pt x="1547522" y="0"/>
                </a:lnTo>
                <a:lnTo>
                  <a:pt x="4345274" y="4823711"/>
                </a:lnTo>
                <a:lnTo>
                  <a:pt x="3658582" y="4823711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5000"/>
                </a:schemeClr>
              </a:gs>
              <a:gs pos="0">
                <a:srgbClr val="0583F2">
                  <a:alpha val="5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F40B10-E8A0-845E-9E87-7F4D2242F823}"/>
              </a:ext>
            </a:extLst>
          </p:cNvPr>
          <p:cNvSpPr/>
          <p:nvPr userDrawn="1"/>
        </p:nvSpPr>
        <p:spPr>
          <a:xfrm rot="20284218">
            <a:off x="-646236" y="2245525"/>
            <a:ext cx="4199311" cy="4571742"/>
          </a:xfrm>
          <a:custGeom>
            <a:avLst/>
            <a:gdLst>
              <a:gd name="connsiteX0" fmla="*/ 1547701 w 4199311"/>
              <a:gd name="connsiteY0" fmla="*/ 0 h 4571742"/>
              <a:gd name="connsiteX1" fmla="*/ 4199311 w 4199311"/>
              <a:gd name="connsiteY1" fmla="*/ 4571742 h 4571742"/>
              <a:gd name="connsiteX2" fmla="*/ 1806942 w 4199311"/>
              <a:gd name="connsiteY2" fmla="*/ 4571742 h 4571742"/>
              <a:gd name="connsiteX3" fmla="*/ 0 w 4199311"/>
              <a:gd name="connsiteY3" fmla="*/ 3844268 h 457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311" h="4571742">
                <a:moveTo>
                  <a:pt x="1547701" y="0"/>
                </a:moveTo>
                <a:lnTo>
                  <a:pt x="4199311" y="4571742"/>
                </a:lnTo>
                <a:lnTo>
                  <a:pt x="1806942" y="4571742"/>
                </a:lnTo>
                <a:lnTo>
                  <a:pt x="0" y="3844268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4000"/>
                </a:schemeClr>
              </a:gs>
              <a:gs pos="0">
                <a:srgbClr val="05DBF2">
                  <a:alpha val="2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90CE7-1EAB-4F53-B172-B4343B3777B8}"/>
              </a:ext>
            </a:extLst>
          </p:cNvPr>
          <p:cNvSpPr txBox="1"/>
          <p:nvPr userDrawn="1"/>
        </p:nvSpPr>
        <p:spPr>
          <a:xfrm>
            <a:off x="5126444" y="2792555"/>
            <a:ext cx="1344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200" b="1" spc="-150" baseline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까지</a:t>
            </a:r>
            <a:endParaRPr lang="en-GB" sz="4200" b="1" spc="-15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B3BFB-A2B3-CECF-47D2-5E5D56D64F6B}"/>
              </a:ext>
            </a:extLst>
          </p:cNvPr>
          <p:cNvSpPr txBox="1"/>
          <p:nvPr userDrawn="1"/>
        </p:nvSpPr>
        <p:spPr>
          <a:xfrm>
            <a:off x="2852243" y="1965594"/>
            <a:ext cx="33412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800" b="0" spc="-150" baseline="0" dirty="0">
                <a:solidFill>
                  <a:srgbClr val="0583F2"/>
                </a:solidFill>
                <a:latin typeface="Franklin Gothic Demi" panose="020B0703020102020204" pitchFamily="34" charset="0"/>
                <a:cs typeface="Cascadia Mono SemiBold" panose="020B0609020000020004" pitchFamily="49" charset="0"/>
              </a:rPr>
              <a:t>PPT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8C791C-CD5C-3084-9964-D3D07D5A5925}"/>
              </a:ext>
            </a:extLst>
          </p:cNvPr>
          <p:cNvCxnSpPr/>
          <p:nvPr userDrawn="1"/>
        </p:nvCxnSpPr>
        <p:spPr>
          <a:xfrm>
            <a:off x="-688539" y="-567056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ADB234-BCCB-0228-C864-F4E92F32340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55CF3-3083-E59B-3BB4-288A84A52673}"/>
              </a:ext>
            </a:extLst>
          </p:cNvPr>
          <p:cNvGrpSpPr/>
          <p:nvPr userDrawn="1"/>
        </p:nvGrpSpPr>
        <p:grpSpPr>
          <a:xfrm>
            <a:off x="11678844" y="-2106856"/>
            <a:ext cx="3800263" cy="3615695"/>
            <a:chOff x="1457536" y="2251076"/>
            <a:chExt cx="3418927" cy="3224211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D3D35-123A-D56B-220C-2D6069BBCB9D}"/>
                </a:ext>
              </a:extLst>
            </p:cNvPr>
            <p:cNvSpPr/>
            <p:nvPr userDrawn="1"/>
          </p:nvSpPr>
          <p:spPr>
            <a:xfrm>
              <a:off x="1457536" y="2251076"/>
              <a:ext cx="3373205" cy="478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A5B80E-4E5F-4195-2F7D-424003F55EFB}"/>
                </a:ext>
              </a:extLst>
            </p:cNvPr>
            <p:cNvSpPr/>
            <p:nvPr userDrawn="1"/>
          </p:nvSpPr>
          <p:spPr>
            <a:xfrm rot="5400000">
              <a:off x="3241499" y="3840322"/>
              <a:ext cx="322421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4" name="Picture 13" descr="A blue and black sign&#10;&#10;AI-generated content may be incorrect.">
            <a:extLst>
              <a:ext uri="{FF2B5EF4-FFF2-40B4-BE49-F238E27FC236}">
                <a16:creationId xmlns:a16="http://schemas.microsoft.com/office/drawing/2014/main" id="{F14DD7DA-89B0-8BF1-37A5-523006353B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94" y="200801"/>
            <a:ext cx="1498213" cy="331957"/>
          </a:xfrm>
          <a:prstGeom prst="rect">
            <a:avLst/>
          </a:prstGeom>
        </p:spPr>
      </p:pic>
      <p:pic>
        <p:nvPicPr>
          <p:cNvPr id="21" name="Picture 20" descr="A black and orange logo&#10;&#10;AI-generated content may be incorrect.">
            <a:extLst>
              <a:ext uri="{FF2B5EF4-FFF2-40B4-BE49-F238E27FC236}">
                <a16:creationId xmlns:a16="http://schemas.microsoft.com/office/drawing/2014/main" id="{76C71F24-F25B-0D4E-BEC6-C5DAA052F6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700" y="268440"/>
            <a:ext cx="1191524" cy="188366"/>
          </a:xfrm>
          <a:prstGeom prst="rect">
            <a:avLst/>
          </a:prstGeom>
        </p:spPr>
      </p:pic>
      <p:pic>
        <p:nvPicPr>
          <p:cNvPr id="22" name="Picture 2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0E4D6A1-9E46-594E-0378-F1BA2551ED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09" y="207931"/>
            <a:ext cx="1136392" cy="324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38312-0F83-51F0-FEBB-20DD0BF98015}"/>
              </a:ext>
            </a:extLst>
          </p:cNvPr>
          <p:cNvSpPr txBox="1"/>
          <p:nvPr userDrawn="1"/>
        </p:nvSpPr>
        <p:spPr>
          <a:xfrm>
            <a:off x="2907107" y="1389668"/>
            <a:ext cx="26788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400" b="1" spc="-150" baseline="0" dirty="0">
                <a:solidFill>
                  <a:srgbClr val="0583F2"/>
                </a:solidFill>
                <a:latin typeface="Franklin Gothic Demi" panose="020B0703020102020204" pitchFamily="34" charset="0"/>
                <a:cs typeface="Cascadia Mono SemiBold" panose="020B0609020000020004" pitchFamily="49" charset="0"/>
              </a:rPr>
              <a:t>시각화</a:t>
            </a:r>
            <a:endParaRPr lang="en-GB" sz="6400" b="1" spc="-150" baseline="0" dirty="0">
              <a:solidFill>
                <a:srgbClr val="0583F2"/>
              </a:solidFill>
              <a:latin typeface="Franklin Gothic Demi" panose="020B0703020102020204" pitchFamily="34" charset="0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03471-C02F-4938-A836-6181EBF75B08}"/>
              </a:ext>
            </a:extLst>
          </p:cNvPr>
          <p:cNvSpPr txBox="1"/>
          <p:nvPr userDrawn="1"/>
        </p:nvSpPr>
        <p:spPr>
          <a:xfrm>
            <a:off x="5140076" y="1799751"/>
            <a:ext cx="13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spc="-150" baseline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부터 </a:t>
            </a:r>
            <a:endParaRPr lang="en-GB" altLang="ko-KR" sz="3600" b="1" spc="-15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A649C-2959-A89C-A113-FE7B97F3BF4C}"/>
              </a:ext>
            </a:extLst>
          </p:cNvPr>
          <p:cNvSpPr txBox="1"/>
          <p:nvPr userDrawn="1"/>
        </p:nvSpPr>
        <p:spPr>
          <a:xfrm>
            <a:off x="3671688" y="3180722"/>
            <a:ext cx="15903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0" spc="-150" baseline="0" dirty="0">
                <a:solidFill>
                  <a:srgbClr val="0583F2"/>
                </a:solidFill>
                <a:latin typeface="Franklin Gothic Demi" panose="020B0703020102020204" pitchFamily="34" charset="0"/>
                <a:cs typeface="Cascadia Mono SemiBold" panose="020B0609020000020004" pitchFamily="49" charset="0"/>
              </a:rPr>
              <a:t>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DA5E4-BEAC-F09F-3680-86F712F1155B}"/>
              </a:ext>
            </a:extLst>
          </p:cNvPr>
          <p:cNvSpPr txBox="1"/>
          <p:nvPr userDrawn="1"/>
        </p:nvSpPr>
        <p:spPr>
          <a:xfrm>
            <a:off x="4608622" y="3895886"/>
            <a:ext cx="187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spc="-150" baseline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로 뚝딱</a:t>
            </a:r>
            <a:endParaRPr lang="en-GB" sz="3600" b="1" spc="-15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0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5599-1695-5FF1-D8E8-81E91ACC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B5CA-6999-C290-7C67-27C79B02C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DB350-CD3A-CD5E-24CF-733F0C284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02D84-8E5B-84FC-135A-200EBA8B0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77F0F-8120-4262-AA6D-7097EC7D5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0BCE6-292C-996F-33E9-24CB4158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2D173-3640-FA92-AD53-D8F71460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9F07C-98F4-FA89-0BD7-EE3B7C1B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20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65A8-0F47-7026-F391-18725A3E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AC49C-6B8F-E808-4764-AA6A478E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8A1E-FC9F-B788-9137-AEF9374A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0DA23-2361-A780-95B4-2AB5FD3B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7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D4B75-9FC8-EE04-25AE-04ED85F0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86CDA-7622-1C6E-DFEA-73F4450E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CA37-2CE1-AF69-E71A-638CB422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550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7084-861F-0D23-2E79-676529BC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BAA9-1CE0-268F-37E3-9F4E4553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56D0A-A6B5-6358-CC46-5A18A4514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19EB3-AF79-5B5E-429B-6BBB0EC7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88199-6D24-A8EF-8420-4D405557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F0983-99FF-B081-CAEE-A6B37A1E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598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4947-8032-9B62-01C8-B5B51C03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C8AA6-B8A5-872F-F596-46475C6FD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56ABB-E713-5B5D-48B6-F1F0E89E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6B82E-CAFB-D1CB-F74D-9498C111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9200-C116-37B1-9716-448E3EB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071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A9FAE-77A0-BF51-9F3A-1C9C6563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B65D5-BB42-0D3D-5238-4DD1E6798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16523-9FBD-AB63-7B9D-106A5AC98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FC7AA-7400-FF9F-EF7D-DB29FADE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E637-3DF4-0AFE-51DB-0DCB3248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7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5BC1-14B4-BEF6-AA65-CEA85386A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B21C9-651D-4646-6665-4FB052C58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08C8-AF44-1FF6-A224-0A110D52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BF505-1BBC-B2C3-BDA9-99018CB6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1F3F0-2346-1731-B22E-40B7443E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6287082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13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  <a:alpha val="14000"/>
                  </a:schemeClr>
                </a:gs>
                <a:gs pos="54000">
                  <a:srgbClr val="0583F2">
                    <a:alpha val="16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2000"/>
                  </a:schemeClr>
                </a:gs>
                <a:gs pos="0">
                  <a:srgbClr val="05DBF2">
                    <a:alpha val="26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F7963F-4F23-A2A6-AD38-1C1028D7A447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561609D-CC20-A8EB-F6C3-10D76718DD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87F9C2C-0BF0-440E-95DE-62EA7710DE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01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9000">
                  <a:schemeClr val="tx1">
                    <a:lumMod val="95000"/>
                    <a:lumOff val="5000"/>
                    <a:alpha val="14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1564C03-BA7E-9F46-0D10-9E06E47D3058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7CA0CBE-8176-B6AD-9368-BF949FDA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DD66D2C-8E09-88ED-FD14-ACCE28F0A3E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42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85985" cy="7290594"/>
            <a:chOff x="69613" y="-579070"/>
            <a:chExt cx="11985985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69613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C5D6722-E4A2-CD99-4CB3-028363E4984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80228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003659-844C-A411-AE6C-831668FDF1C9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BAC682-34A3-F3C8-D6CE-286DB58E44B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A99285-F5D8-F98D-F81C-73DD29887B46}"/>
              </a:ext>
            </a:extLst>
          </p:cNvPr>
          <p:cNvSpPr/>
          <p:nvPr userDrawn="1"/>
        </p:nvSpPr>
        <p:spPr>
          <a:xfrm>
            <a:off x="111302" y="5469147"/>
            <a:ext cx="11986070" cy="1471421"/>
          </a:xfrm>
          <a:custGeom>
            <a:avLst/>
            <a:gdLst>
              <a:gd name="connsiteX0" fmla="*/ 0 w 11986070"/>
              <a:gd name="connsiteY0" fmla="*/ 0 h 1471421"/>
              <a:gd name="connsiteX1" fmla="*/ 11986070 w 11986070"/>
              <a:gd name="connsiteY1" fmla="*/ 0 h 1471421"/>
              <a:gd name="connsiteX2" fmla="*/ 11986070 w 11986070"/>
              <a:gd name="connsiteY2" fmla="*/ 1471421 h 1471421"/>
              <a:gd name="connsiteX3" fmla="*/ 0 w 11986070"/>
              <a:gd name="connsiteY3" fmla="*/ 1471421 h 147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6070" h="1471421">
                <a:moveTo>
                  <a:pt x="0" y="0"/>
                </a:moveTo>
                <a:lnTo>
                  <a:pt x="11986070" y="0"/>
                </a:lnTo>
                <a:lnTo>
                  <a:pt x="11986070" y="1471421"/>
                </a:lnTo>
                <a:lnTo>
                  <a:pt x="0" y="1471421"/>
                </a:lnTo>
                <a:close/>
              </a:path>
            </a:pathLst>
          </a:cu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66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83884" y="146476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2934" y="-579070"/>
            <a:ext cx="11952664" cy="7290594"/>
            <a:chOff x="104781" y="-579070"/>
            <a:chExt cx="11952664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4853" y="171943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02DDAA1-E383-6305-EE3C-06432E5269C3}"/>
              </a:ext>
            </a:extLst>
          </p:cNvPr>
          <p:cNvSpPr/>
          <p:nvPr userDrawn="1"/>
        </p:nvSpPr>
        <p:spPr>
          <a:xfrm>
            <a:off x="-189781" y="5469147"/>
            <a:ext cx="12870611" cy="1471421"/>
          </a:xfrm>
          <a:prstGeom prst="rect">
            <a:avLst/>
          </a:pr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45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blipFill>
            <a:blip r:embed="rId2"/>
            <a:stretch>
              <a:fillRect l="-17415" t="-30047" r="-875" b="-2217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9FFCCB-1BE4-DE62-6FE2-1841DC6E0E88}"/>
              </a:ext>
            </a:extLst>
          </p:cNvPr>
          <p:cNvSpPr/>
          <p:nvPr userDrawn="1"/>
        </p:nvSpPr>
        <p:spPr>
          <a:xfrm>
            <a:off x="104781" y="133351"/>
            <a:ext cx="11971714" cy="6588219"/>
          </a:xfrm>
          <a:prstGeom prst="rect">
            <a:avLst/>
          </a:prstGeom>
          <a:gradFill>
            <a:gsLst>
              <a:gs pos="67000">
                <a:schemeClr val="tx1">
                  <a:lumMod val="95000"/>
                  <a:lumOff val="5000"/>
                  <a:alpha val="20000"/>
                </a:schemeClr>
              </a:gs>
              <a:gs pos="30000">
                <a:srgbClr val="05DBF2">
                  <a:alpha val="14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D9D3C2-D552-5388-242B-B044B018DE1D}"/>
              </a:ext>
            </a:extLst>
          </p:cNvPr>
          <p:cNvSpPr/>
          <p:nvPr userDrawn="1"/>
        </p:nvSpPr>
        <p:spPr>
          <a:xfrm>
            <a:off x="115505" y="130272"/>
            <a:ext cx="11971714" cy="658821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7000"/>
                </a:schemeClr>
              </a:gs>
              <a:gs pos="4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30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1C882-6752-F984-845B-E04675820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12269" y="987425"/>
            <a:ext cx="1064311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7479-4A80-741B-E7FD-FA12374C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77607-96B5-409C-112D-D0A3B496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FE0D6-5611-CC0A-3A97-9F04A7FA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36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083C-A716-C50B-0E29-5EF29E2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086C-02EC-8CE0-C3D1-A1D1478C1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06A6A-1D5E-6BCA-6520-29BD8EA57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D73D4-FBB1-C5D8-9F2A-B2C34FD5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A23E2-B258-B00D-D6CA-4D8A57DA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FB4EF-D3B5-27DD-8192-7C602561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3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97EC3-0FBF-ADF4-E776-E55CD39D6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3927A-D083-B85F-B5C3-0CD780678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94E0E-85ED-08CB-28A6-44FCB0165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71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57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pp.diagrams.net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data.go.kr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napkin.ai/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amma.app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62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C46F-3DAE-9389-2231-017022892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9052346-02E6-2BE9-9491-AC9D20FB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0C1E60-768B-0F0E-9413-36E545C9B493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414" r="41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72A3D-F310-1734-44B3-70B7FD6D5434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워드 클라우드 출력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A60DD3-2AAA-4CD4-0C6C-331246BB8B6E}"/>
              </a:ext>
            </a:extLst>
          </p:cNvPr>
          <p:cNvSpPr/>
          <p:nvPr/>
        </p:nvSpPr>
        <p:spPr>
          <a:xfrm>
            <a:off x="3771446" y="3095625"/>
            <a:ext cx="5081814" cy="37147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1E7D2-4D11-BCDA-08F7-799CF16FAD8E}"/>
              </a:ext>
            </a:extLst>
          </p:cNvPr>
          <p:cNvSpPr/>
          <p:nvPr/>
        </p:nvSpPr>
        <p:spPr>
          <a:xfrm>
            <a:off x="3771446" y="4171951"/>
            <a:ext cx="4000954" cy="4191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A4B22-8C37-65CA-A608-F12069866F31}"/>
              </a:ext>
            </a:extLst>
          </p:cNvPr>
          <p:cNvSpPr txBox="1"/>
          <p:nvPr/>
        </p:nvSpPr>
        <p:spPr>
          <a:xfrm>
            <a:off x="3771446" y="3795936"/>
            <a:ext cx="34566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n-ea"/>
              </a:rPr>
              <a:t>100</a:t>
            </a:r>
            <a:r>
              <a:rPr lang="ko-KR" altLang="en-US" sz="1200" b="1" dirty="0">
                <a:latin typeface="+mn-ea"/>
              </a:rPr>
              <a:t>개 단어를 추출해낸 워드클라우드 생성</a:t>
            </a:r>
            <a:endParaRPr lang="en-GB" sz="1200" b="1" dirty="0">
              <a:latin typeface="+mn-ea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74F5817-D11F-1056-C185-5E87220534F6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8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276A0-999F-FFE4-11D6-D3ED6CEC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FA48556-7CAD-DC80-4449-60E52FD7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CEC676-55E8-AD41-9820-73248784CD72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414" r="41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2098D-5CB4-9467-F57B-C4120D138F89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워드 클라우드 출력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DB0304C-D8EC-C0BD-78D5-7665571F9643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15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E0A1D-810C-B79F-D5EE-20FF4BCA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ED9627D-F605-B77A-8D71-6403C016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422A51-6F82-A544-5D24-3D3D29CD7679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414" r="41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986FB-7E70-F44A-34AE-3B044D055B73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엑셀 파일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573CCC0-A26A-CA6E-0DEE-8D2631A7FC0E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01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CA7EC-8F54-8680-3977-2F11C6003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CCF7E02-155E-3D1E-D124-4D61225B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F98A59-0ED9-077A-1BF0-87AC249F2AF5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414" r="41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7DB50-27E9-433F-3A52-B8338B8EE0BC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엑셀 파일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B5AD4C2-5654-2C5D-FE08-74A96461CD69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7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2360A-E529-0272-2A96-7D200159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FA26543-D238-E278-07F3-FF52CC3B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9795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74AFB8-D300-D0E7-65EA-5716C1B1E494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227" r="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D996F-FD1B-7B18-64FA-7890CA91CB47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생성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43EC345-FB55-5FF0-CA83-0E5C09600E9C}"/>
              </a:ext>
            </a:extLst>
          </p:cNvPr>
          <p:cNvSpPr txBox="1">
            <a:spLocks/>
          </p:cNvSpPr>
          <p:nvPr/>
        </p:nvSpPr>
        <p:spPr>
          <a:xfrm>
            <a:off x="2104733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6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51E2F-9C86-E271-30A1-7E1CD5333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283D0D3-454D-BF3E-054C-2D325222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9795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82348E-8B3C-7042-8C31-864B4604EA71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227" r="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773B7-EA12-526E-D865-3BEE1E8F0A57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생성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BA2A37-65A1-C666-689F-5F44F6132154}"/>
              </a:ext>
            </a:extLst>
          </p:cNvPr>
          <p:cNvSpPr/>
          <p:nvPr/>
        </p:nvSpPr>
        <p:spPr>
          <a:xfrm>
            <a:off x="4021820" y="3550616"/>
            <a:ext cx="4889097" cy="841829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A1C83-EC8E-C730-8C9C-2D0F3BE9E53D}"/>
              </a:ext>
            </a:extLst>
          </p:cNvPr>
          <p:cNvSpPr txBox="1"/>
          <p:nvPr/>
        </p:nvSpPr>
        <p:spPr>
          <a:xfrm>
            <a:off x="3817279" y="3237759"/>
            <a:ext cx="72883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atin typeface="+mn-ea"/>
              </a:rPr>
              <a:t>질문</a:t>
            </a:r>
            <a:endParaRPr lang="en-GB" sz="1200" b="1" dirty="0">
              <a:latin typeface="+mn-ea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9FF5DE7-A6A5-C678-794B-E6E233941D14}"/>
              </a:ext>
            </a:extLst>
          </p:cNvPr>
          <p:cNvSpPr txBox="1">
            <a:spLocks/>
          </p:cNvSpPr>
          <p:nvPr/>
        </p:nvSpPr>
        <p:spPr>
          <a:xfrm>
            <a:off x="2104733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6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70ECC-94E6-F35D-4B0C-92338A04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F91F4828-B0A6-6302-86B1-B57B8630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9795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A0A542-B560-7111-BDA8-56AC0167760F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227" r="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E0376-EA63-6DA4-726A-2CD9C035FEC1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생성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D6D969-73DC-20A6-0833-4B83E005B6D7}"/>
              </a:ext>
            </a:extLst>
          </p:cNvPr>
          <p:cNvSpPr/>
          <p:nvPr/>
        </p:nvSpPr>
        <p:spPr>
          <a:xfrm>
            <a:off x="6490447" y="2832847"/>
            <a:ext cx="3550024" cy="295835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D1B2B-B927-6249-A004-6937ECEC8A58}"/>
              </a:ext>
            </a:extLst>
          </p:cNvPr>
          <p:cNvSpPr txBox="1"/>
          <p:nvPr/>
        </p:nvSpPr>
        <p:spPr>
          <a:xfrm>
            <a:off x="2801256" y="2133256"/>
            <a:ext cx="12337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atin typeface="+mn-ea"/>
              </a:rPr>
              <a:t>코드 설명</a:t>
            </a:r>
            <a:endParaRPr lang="en-GB" sz="1200" b="1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75173-01EE-D933-9EFB-ADAD8EE98945}"/>
              </a:ext>
            </a:extLst>
          </p:cNvPr>
          <p:cNvSpPr txBox="1"/>
          <p:nvPr/>
        </p:nvSpPr>
        <p:spPr>
          <a:xfrm>
            <a:off x="6359038" y="2511853"/>
            <a:ext cx="108588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실행창</a:t>
            </a:r>
            <a:endParaRPr lang="en-GB" sz="1200" b="1" dirty="0">
              <a:latin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9746C9-BBB6-1D81-ADF9-3D34DA08DD2A}"/>
              </a:ext>
            </a:extLst>
          </p:cNvPr>
          <p:cNvSpPr/>
          <p:nvPr/>
        </p:nvSpPr>
        <p:spPr>
          <a:xfrm>
            <a:off x="2801256" y="2410256"/>
            <a:ext cx="3294743" cy="338094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2A8F0F0-9B50-52C6-395C-F3C3C0ED9E3E}"/>
              </a:ext>
            </a:extLst>
          </p:cNvPr>
          <p:cNvSpPr txBox="1">
            <a:spLocks/>
          </p:cNvSpPr>
          <p:nvPr/>
        </p:nvSpPr>
        <p:spPr>
          <a:xfrm>
            <a:off x="2104733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21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B65D8-61C8-9006-B5B7-DF32AF7C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52C3524-EEF6-813D-E217-31C8C507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9795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E16797-3983-3D64-9CA5-805CC143E504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227" r="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2E67D-956C-EE71-AD37-A424971AF026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생성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A51E06-53E5-DD33-91EE-1F3B0543CFE6}"/>
              </a:ext>
            </a:extLst>
          </p:cNvPr>
          <p:cNvSpPr/>
          <p:nvPr/>
        </p:nvSpPr>
        <p:spPr>
          <a:xfrm>
            <a:off x="6490447" y="2832847"/>
            <a:ext cx="3550024" cy="295835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45F42-F387-CCE3-8A89-67339F3D8849}"/>
              </a:ext>
            </a:extLst>
          </p:cNvPr>
          <p:cNvSpPr txBox="1"/>
          <p:nvPr/>
        </p:nvSpPr>
        <p:spPr>
          <a:xfrm>
            <a:off x="2801256" y="2133256"/>
            <a:ext cx="12337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atin typeface="+mn-ea"/>
              </a:rPr>
              <a:t>코드 설명</a:t>
            </a:r>
            <a:endParaRPr lang="en-GB" sz="1200" b="1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2CF72-F3A0-D677-D69D-49FEA7F94DF0}"/>
              </a:ext>
            </a:extLst>
          </p:cNvPr>
          <p:cNvSpPr txBox="1"/>
          <p:nvPr/>
        </p:nvSpPr>
        <p:spPr>
          <a:xfrm>
            <a:off x="6359038" y="2511853"/>
            <a:ext cx="108588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실행창</a:t>
            </a:r>
            <a:endParaRPr lang="en-GB" sz="1200" b="1" dirty="0">
              <a:latin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4B412C-C31B-B4B9-73C4-87224B8BF349}"/>
              </a:ext>
            </a:extLst>
          </p:cNvPr>
          <p:cNvSpPr/>
          <p:nvPr/>
        </p:nvSpPr>
        <p:spPr>
          <a:xfrm>
            <a:off x="2801256" y="2410256"/>
            <a:ext cx="3294743" cy="338094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0DB4A7B-DE62-69F0-BC42-787D8693D787}"/>
              </a:ext>
            </a:extLst>
          </p:cNvPr>
          <p:cNvSpPr txBox="1">
            <a:spLocks/>
          </p:cNvSpPr>
          <p:nvPr/>
        </p:nvSpPr>
        <p:spPr>
          <a:xfrm>
            <a:off x="2104733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39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58E29-BB10-56F6-2CBA-72AE7A1D8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D601089-A5BA-AE9D-519C-E7B09EF9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9795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327317-9687-A33B-9979-0939B6347835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227" r="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18322-9696-A375-ED47-8914C74EEA13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슬라이드 생성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72E60ED-C0FD-E037-63EA-CA83677497C4}"/>
              </a:ext>
            </a:extLst>
          </p:cNvPr>
          <p:cNvSpPr txBox="1">
            <a:spLocks/>
          </p:cNvSpPr>
          <p:nvPr/>
        </p:nvSpPr>
        <p:spPr>
          <a:xfrm>
            <a:off x="2104733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60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F1EC3-AC86-2198-D283-157FFFDB1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8611394-CBC8-5A92-628F-BE68ADDD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9795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344633-F3FE-0810-7A10-6EBC8495E630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227" r="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8E05A-BB78-188A-44E6-1A5538DB096F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슬라이드 생성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4FA5C46-7F56-0903-0E3B-3AC997EA92E5}"/>
              </a:ext>
            </a:extLst>
          </p:cNvPr>
          <p:cNvSpPr txBox="1">
            <a:spLocks/>
          </p:cNvSpPr>
          <p:nvPr/>
        </p:nvSpPr>
        <p:spPr>
          <a:xfrm>
            <a:off x="2104733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5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C62ED-F79E-83F9-44A6-1392A390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AAF980C-71F2-5A24-6DE3-AAA989BD3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FC6E464-4B76-ACF8-328B-133DE0079E86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6755CC-7198-96CE-734B-B120BE328C6A}"/>
              </a:ext>
            </a:extLst>
          </p:cNvPr>
          <p:cNvSpPr/>
          <p:nvPr/>
        </p:nvSpPr>
        <p:spPr>
          <a:xfrm>
            <a:off x="2243818" y="1877833"/>
            <a:ext cx="7704364" cy="427148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0" r="-945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F2DD2-CD35-E010-6F7E-7F796D0B9A03}"/>
              </a:ext>
            </a:extLst>
          </p:cNvPr>
          <p:cNvSpPr txBox="1"/>
          <p:nvPr/>
        </p:nvSpPr>
        <p:spPr>
          <a:xfrm>
            <a:off x="783815" y="125656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분석한 데이터 테이블 가져오기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4E1DD-E4CA-DB3E-3F4B-979E5FCF2BA8}"/>
              </a:ext>
            </a:extLst>
          </p:cNvPr>
          <p:cNvSpPr/>
          <p:nvPr/>
        </p:nvSpPr>
        <p:spPr>
          <a:xfrm>
            <a:off x="6096000" y="2521857"/>
            <a:ext cx="3701143" cy="1814285"/>
          </a:xfrm>
          <a:prstGeom prst="rect">
            <a:avLst/>
          </a:prstGeom>
          <a:blipFill>
            <a:blip r:embed="rId3"/>
            <a:srcRect/>
            <a:stretch>
              <a:fillRect l="-44095" t="-49297" r="-61079" b="-86139"/>
            </a:stretch>
          </a:blipFill>
          <a:ln w="25400">
            <a:solidFill>
              <a:schemeClr val="tx1"/>
            </a:solidFill>
            <a:prstDash val="dash"/>
          </a:ln>
          <a:effectLst>
            <a:outerShdw blurRad="190500" sx="101000" sy="101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5F8C44-569D-3441-8CC8-5F413EB3F6E2}"/>
              </a:ext>
            </a:extLst>
          </p:cNvPr>
          <p:cNvSpPr/>
          <p:nvPr/>
        </p:nvSpPr>
        <p:spPr>
          <a:xfrm>
            <a:off x="3822700" y="2521857"/>
            <a:ext cx="2122261" cy="596900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E539B-C5BE-B9F8-BC3F-12E0D5D78DA4}"/>
              </a:ext>
            </a:extLst>
          </p:cNvPr>
          <p:cNvSpPr txBox="1"/>
          <p:nvPr/>
        </p:nvSpPr>
        <p:spPr>
          <a:xfrm>
            <a:off x="3799894" y="2606808"/>
            <a:ext cx="1955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현재 예제에서 </a:t>
            </a:r>
            <a:endParaRPr lang="en-GB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사용할 데이터</a:t>
            </a:r>
            <a:r>
              <a:rPr lang="en-GB" altLang="ko-KR" sz="1200" b="1" dirty="0">
                <a:latin typeface="+mn-ea"/>
              </a:rPr>
              <a:t>.</a:t>
            </a:r>
            <a:endParaRPr lang="en-GB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7390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2F145-9FC4-A638-2A9E-E12C9EA2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4901DDA-A857-1BBC-9ADC-27EA0E47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9795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464F34-8B5B-4D0D-E04A-2DA105CFA087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227" r="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A144C-7B74-23B4-996A-9E5ECA5B023E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슬라이드 생성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25F3E-CE7F-B0C4-849B-CD85FB001282}"/>
              </a:ext>
            </a:extLst>
          </p:cNvPr>
          <p:cNvSpPr/>
          <p:nvPr/>
        </p:nvSpPr>
        <p:spPr>
          <a:xfrm>
            <a:off x="6502398" y="2511854"/>
            <a:ext cx="3550024" cy="3235352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34ACF-4D44-3048-068E-C53441DD18E6}"/>
              </a:ext>
            </a:extLst>
          </p:cNvPr>
          <p:cNvSpPr txBox="1"/>
          <p:nvPr/>
        </p:nvSpPr>
        <p:spPr>
          <a:xfrm>
            <a:off x="2801256" y="2162629"/>
            <a:ext cx="1785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슬라이드 설명</a:t>
            </a:r>
            <a:endParaRPr lang="en-GB" sz="12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94DA7-E2F9-742A-E340-ABB921891DCD}"/>
              </a:ext>
            </a:extLst>
          </p:cNvPr>
          <p:cNvSpPr txBox="1"/>
          <p:nvPr/>
        </p:nvSpPr>
        <p:spPr>
          <a:xfrm>
            <a:off x="6359037" y="2227761"/>
            <a:ext cx="178525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제작된 슬라이드</a:t>
            </a:r>
            <a:endParaRPr lang="en-GB" sz="1200" b="1" dirty="0">
              <a:latin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9E08C-288E-6475-4DCE-6FF59B079EBF}"/>
              </a:ext>
            </a:extLst>
          </p:cNvPr>
          <p:cNvSpPr/>
          <p:nvPr/>
        </p:nvSpPr>
        <p:spPr>
          <a:xfrm>
            <a:off x="2801256" y="2410256"/>
            <a:ext cx="3294743" cy="338094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EA51D5-5958-50B0-B765-4A4F18DEEC39}"/>
              </a:ext>
            </a:extLst>
          </p:cNvPr>
          <p:cNvSpPr txBox="1">
            <a:spLocks/>
          </p:cNvSpPr>
          <p:nvPr/>
        </p:nvSpPr>
        <p:spPr>
          <a:xfrm>
            <a:off x="2104733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3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4341C-285E-25D1-2EE3-820D6BA00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A15368B-15AB-D2FC-9A43-9EDB8884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9795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7F2418-F3A2-970B-547F-DB47487954E9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227" r="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64999-E1E7-ADFC-524A-AAECF363A98B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인포그래픽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193C4-86F5-0D01-7354-DBF8C3F3DA38}"/>
              </a:ext>
            </a:extLst>
          </p:cNvPr>
          <p:cNvSpPr txBox="1"/>
          <p:nvPr/>
        </p:nvSpPr>
        <p:spPr>
          <a:xfrm>
            <a:off x="4038600" y="2862272"/>
            <a:ext cx="2514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수행절차를 자세히 설명하여</a:t>
            </a:r>
            <a:r>
              <a:rPr lang="en-GB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제작할 아티팩트 구성에</a:t>
            </a:r>
            <a:endParaRPr lang="en-GB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차질이 없도록 질문</a:t>
            </a:r>
            <a:endParaRPr lang="en-GB" altLang="ko-KR" sz="1200" b="1" dirty="0">
              <a:latin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41498D-1A1C-A694-7A52-D120350BF6FF}"/>
              </a:ext>
            </a:extLst>
          </p:cNvPr>
          <p:cNvSpPr/>
          <p:nvPr/>
        </p:nvSpPr>
        <p:spPr>
          <a:xfrm>
            <a:off x="4127500" y="3581400"/>
            <a:ext cx="4610100" cy="22098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7BA7F58-F530-E6D6-75AA-07793EC39AD3}"/>
              </a:ext>
            </a:extLst>
          </p:cNvPr>
          <p:cNvSpPr txBox="1">
            <a:spLocks/>
          </p:cNvSpPr>
          <p:nvPr/>
        </p:nvSpPr>
        <p:spPr>
          <a:xfrm>
            <a:off x="2104733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7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A1EA6-BB5A-3B5B-F363-CCA51446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C968782-D7E1-72C2-2D41-C62DA8D0D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9795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7EA01C-3DD7-BBBA-0E0E-9C28DA058789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227" r="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50C8D-E7EB-20F3-57CC-1967D85C0A27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인포그래픽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D2555-0652-234C-DA5E-1680295377CE}"/>
              </a:ext>
            </a:extLst>
          </p:cNvPr>
          <p:cNvSpPr txBox="1"/>
          <p:nvPr/>
        </p:nvSpPr>
        <p:spPr>
          <a:xfrm>
            <a:off x="4145429" y="2952116"/>
            <a:ext cx="25146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구성 내용 설명</a:t>
            </a:r>
            <a:endParaRPr lang="en-GB" altLang="ko-KR" sz="1200" b="1" dirty="0">
              <a:latin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688F5-49F4-8D36-CDD5-8980FE04D2EB}"/>
              </a:ext>
            </a:extLst>
          </p:cNvPr>
          <p:cNvSpPr/>
          <p:nvPr/>
        </p:nvSpPr>
        <p:spPr>
          <a:xfrm>
            <a:off x="4127500" y="3229115"/>
            <a:ext cx="4610100" cy="256208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4BFFD82-F6D3-A189-14C3-1DB6DEF95540}"/>
              </a:ext>
            </a:extLst>
          </p:cNvPr>
          <p:cNvSpPr txBox="1">
            <a:spLocks/>
          </p:cNvSpPr>
          <p:nvPr/>
        </p:nvSpPr>
        <p:spPr>
          <a:xfrm>
            <a:off x="2104733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99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68D93-767B-1F0D-84B3-FBF3E040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F022FA5-5346-1F6D-53E5-77CDC540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9795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F15BB9-137C-86EB-4AC4-2C76C9D455D9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227" r="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BF282-04C2-2967-CBAB-3DD510B5EDD0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인포그래픽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E5596-013F-CE60-6ADA-7139FC38AC21}"/>
              </a:ext>
            </a:extLst>
          </p:cNvPr>
          <p:cNvSpPr txBox="1"/>
          <p:nvPr/>
        </p:nvSpPr>
        <p:spPr>
          <a:xfrm>
            <a:off x="2858086" y="3841204"/>
            <a:ext cx="15488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인포그래픽 데이터</a:t>
            </a:r>
            <a:endParaRPr lang="en-GB" altLang="ko-KR" sz="1200" b="1" dirty="0">
              <a:latin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1368C-3EFC-C66F-24B4-78EADEB105B5}"/>
              </a:ext>
            </a:extLst>
          </p:cNvPr>
          <p:cNvSpPr/>
          <p:nvPr/>
        </p:nvSpPr>
        <p:spPr>
          <a:xfrm>
            <a:off x="2997200" y="4191000"/>
            <a:ext cx="2705100" cy="5461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57AE8-21BC-910E-0484-062BBE4AD612}"/>
              </a:ext>
            </a:extLst>
          </p:cNvPr>
          <p:cNvSpPr/>
          <p:nvPr/>
        </p:nvSpPr>
        <p:spPr>
          <a:xfrm>
            <a:off x="6527800" y="2451100"/>
            <a:ext cx="3467100" cy="34544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3C4A0-7FA8-450B-5ADC-34F7B569B274}"/>
              </a:ext>
            </a:extLst>
          </p:cNvPr>
          <p:cNvSpPr txBox="1"/>
          <p:nvPr/>
        </p:nvSpPr>
        <p:spPr>
          <a:xfrm>
            <a:off x="6527800" y="2101304"/>
            <a:ext cx="15488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+mn-ea"/>
              </a:rPr>
              <a:t>결과물</a:t>
            </a:r>
            <a:endParaRPr lang="en-GB" altLang="ko-KR" sz="1200" b="1" dirty="0">
              <a:latin typeface="+mn-ea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CDAB87-C597-5B83-9C64-0FF5F2BE81F5}"/>
              </a:ext>
            </a:extLst>
          </p:cNvPr>
          <p:cNvSpPr txBox="1">
            <a:spLocks/>
          </p:cNvSpPr>
          <p:nvPr/>
        </p:nvSpPr>
        <p:spPr>
          <a:xfrm>
            <a:off x="2104733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649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D89FF-67B9-315F-C86F-014024F39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F292979-B973-2C37-E398-BD671AEC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9795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EA2E6C-5B1D-1999-0894-B0782557E6DE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227" r="227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96D68-6065-05DE-6B7D-DF42673D3637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인포그래픽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15FD9-54A5-AD6E-835B-38261D8F1F70}"/>
              </a:ext>
            </a:extLst>
          </p:cNvPr>
          <p:cNvSpPr txBox="1"/>
          <p:nvPr/>
        </p:nvSpPr>
        <p:spPr>
          <a:xfrm>
            <a:off x="2858086" y="3841204"/>
            <a:ext cx="15488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인포그래픽 데이터</a:t>
            </a:r>
            <a:endParaRPr lang="en-GB" altLang="ko-KR" sz="1200" b="1" dirty="0">
              <a:latin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F198B-D526-0161-CCDC-ABED2C0C136A}"/>
              </a:ext>
            </a:extLst>
          </p:cNvPr>
          <p:cNvSpPr/>
          <p:nvPr/>
        </p:nvSpPr>
        <p:spPr>
          <a:xfrm>
            <a:off x="2997200" y="4191000"/>
            <a:ext cx="2705100" cy="5461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036516-DEE4-9A74-88FC-65AD646A6A46}"/>
              </a:ext>
            </a:extLst>
          </p:cNvPr>
          <p:cNvSpPr/>
          <p:nvPr/>
        </p:nvSpPr>
        <p:spPr>
          <a:xfrm>
            <a:off x="6527800" y="2451100"/>
            <a:ext cx="3467100" cy="34544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B11D7-8AC5-B77B-D6C1-8B3BD51FE217}"/>
              </a:ext>
            </a:extLst>
          </p:cNvPr>
          <p:cNvSpPr txBox="1"/>
          <p:nvPr/>
        </p:nvSpPr>
        <p:spPr>
          <a:xfrm>
            <a:off x="6527800" y="2101304"/>
            <a:ext cx="15488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+mn-ea"/>
              </a:rPr>
              <a:t>결과물</a:t>
            </a:r>
            <a:endParaRPr lang="en-GB" altLang="ko-KR" sz="1200" b="1" dirty="0">
              <a:latin typeface="+mn-ea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6D1DA6-461A-88C6-2B11-112CEB119896}"/>
              </a:ext>
            </a:extLst>
          </p:cNvPr>
          <p:cNvSpPr txBox="1">
            <a:spLocks/>
          </p:cNvSpPr>
          <p:nvPr/>
        </p:nvSpPr>
        <p:spPr>
          <a:xfrm>
            <a:off x="2104733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502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6689B-5A15-3651-B296-5019A418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C9439DC-275F-2694-A779-EF010425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/>
              <a:t>Draw.io</a:t>
            </a:r>
          </a:p>
        </p:txBody>
      </p:sp>
      <p:sp>
        <p:nvSpPr>
          <p:cNvPr id="4" name="Rectangle: Rounded Corners 3">
            <a:hlinkClick r:id="rId2"/>
            <a:extLst>
              <a:ext uri="{FF2B5EF4-FFF2-40B4-BE49-F238E27FC236}">
                <a16:creationId xmlns:a16="http://schemas.microsoft.com/office/drawing/2014/main" id="{F2AD11D0-C35F-FBDC-23BA-F8FC83A6C1D7}"/>
              </a:ext>
            </a:extLst>
          </p:cNvPr>
          <p:cNvSpPr/>
          <p:nvPr/>
        </p:nvSpPr>
        <p:spPr>
          <a:xfrm>
            <a:off x="1897638" y="1488142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9608" t="-578" r="-8093" b="-14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E9B9BC8-3E79-EB30-F7E2-37D5B44AEE80}"/>
              </a:ext>
            </a:extLst>
          </p:cNvPr>
          <p:cNvSpPr txBox="1">
            <a:spLocks/>
          </p:cNvSpPr>
          <p:nvPr/>
        </p:nvSpPr>
        <p:spPr>
          <a:xfrm>
            <a:off x="2319321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1CF08-ECA1-9BC8-8F0F-4D9E460B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425" y="1536266"/>
            <a:ext cx="552527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7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FBB42-7A69-3F4B-D812-15A0C8806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9F4D2E3-4854-0D2A-C856-DAFCDD87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/>
              <a:t>Draw.io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4BA950-0241-9AEB-8447-243F2036698D}"/>
              </a:ext>
            </a:extLst>
          </p:cNvPr>
          <p:cNvSpPr/>
          <p:nvPr/>
        </p:nvSpPr>
        <p:spPr>
          <a:xfrm>
            <a:off x="1897638" y="1488142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9608" t="-578" r="-8093" b="-14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5644DE1-2302-E7CC-BBD0-F18CACD66C33}"/>
              </a:ext>
            </a:extLst>
          </p:cNvPr>
          <p:cNvSpPr txBox="1">
            <a:spLocks/>
          </p:cNvSpPr>
          <p:nvPr/>
        </p:nvSpPr>
        <p:spPr>
          <a:xfrm>
            <a:off x="2319321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044007-AE02-3E39-0556-F59821D06F88}"/>
              </a:ext>
            </a:extLst>
          </p:cNvPr>
          <p:cNvSpPr/>
          <p:nvPr/>
        </p:nvSpPr>
        <p:spPr>
          <a:xfrm>
            <a:off x="4042229" y="3269714"/>
            <a:ext cx="4165600" cy="546100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86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48AD9-0C77-0095-969B-70A2DD46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C1A4E73-817F-B596-CCAC-418D9AA2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/>
              <a:t>Draw.io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7BDE7F-B790-120D-BC43-A1E875E5EA10}"/>
              </a:ext>
            </a:extLst>
          </p:cNvPr>
          <p:cNvSpPr/>
          <p:nvPr/>
        </p:nvSpPr>
        <p:spPr>
          <a:xfrm>
            <a:off x="1897638" y="1488142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9608" t="-578" r="-8093" b="-14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4672A16-776A-AE63-A121-D151C4982270}"/>
              </a:ext>
            </a:extLst>
          </p:cNvPr>
          <p:cNvSpPr txBox="1">
            <a:spLocks/>
          </p:cNvSpPr>
          <p:nvPr/>
        </p:nvSpPr>
        <p:spPr>
          <a:xfrm>
            <a:off x="2319321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510724-2AB2-ECEA-606C-3F4879A65362}"/>
              </a:ext>
            </a:extLst>
          </p:cNvPr>
          <p:cNvSpPr/>
          <p:nvPr/>
        </p:nvSpPr>
        <p:spPr>
          <a:xfrm>
            <a:off x="4042229" y="3875313"/>
            <a:ext cx="1857828" cy="1654629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69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43111-369A-7CB0-E153-02AB93A8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F6EE44B-0004-5FE7-8940-D9211A0D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/>
              <a:t>Draw.io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540CB6-6F31-32AF-0601-E624624E31E9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9608" t="-578" r="-8093" b="-14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AA784E8-3E96-D4C7-E947-9565E9835D6D}"/>
              </a:ext>
            </a:extLst>
          </p:cNvPr>
          <p:cNvSpPr txBox="1">
            <a:spLocks/>
          </p:cNvSpPr>
          <p:nvPr/>
        </p:nvSpPr>
        <p:spPr>
          <a:xfrm>
            <a:off x="2319321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D250F0-9613-4A82-FC56-758AB9960004}"/>
              </a:ext>
            </a:extLst>
          </p:cNvPr>
          <p:cNvSpPr/>
          <p:nvPr/>
        </p:nvSpPr>
        <p:spPr>
          <a:xfrm>
            <a:off x="1959451" y="1542948"/>
            <a:ext cx="1458663" cy="3934177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2879713-3BA4-7023-8EE6-011D546C0FBA}"/>
              </a:ext>
            </a:extLst>
          </p:cNvPr>
          <p:cNvSpPr txBox="1">
            <a:spLocks/>
          </p:cNvSpPr>
          <p:nvPr/>
        </p:nvSpPr>
        <p:spPr>
          <a:xfrm>
            <a:off x="3479927" y="2144746"/>
            <a:ext cx="2325766" cy="663769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왼쪽 도형들을 이용해서 그래프 제작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299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7BAB-931A-6B41-AFB7-9FFA31FD3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C0FB6A83-8605-A0F2-CED2-1CCD016E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/>
              <a:t>Draw.io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AD806E-1BD2-7DF8-DE2A-8A297FFD8F73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9608" t="-578" r="-8093" b="-14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A617F4E-C858-9296-4AB3-FEEF412DAFC1}"/>
              </a:ext>
            </a:extLst>
          </p:cNvPr>
          <p:cNvSpPr txBox="1">
            <a:spLocks/>
          </p:cNvSpPr>
          <p:nvPr/>
        </p:nvSpPr>
        <p:spPr>
          <a:xfrm>
            <a:off x="2319321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1CD76A-2549-524D-0088-08C18F19AE6E}"/>
              </a:ext>
            </a:extLst>
          </p:cNvPr>
          <p:cNvSpPr/>
          <p:nvPr/>
        </p:nvSpPr>
        <p:spPr>
          <a:xfrm>
            <a:off x="9982200" y="1494825"/>
            <a:ext cx="312161" cy="233964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002151-70C4-B9FD-F5BF-53484CC4A146}"/>
              </a:ext>
            </a:extLst>
          </p:cNvPr>
          <p:cNvSpPr txBox="1">
            <a:spLocks/>
          </p:cNvSpPr>
          <p:nvPr/>
        </p:nvSpPr>
        <p:spPr>
          <a:xfrm>
            <a:off x="6511682" y="1494823"/>
            <a:ext cx="2325766" cy="54646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그림 추출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C1B1AE-AA39-53E6-4880-09338D0DEBBA}"/>
              </a:ext>
            </a:extLst>
          </p:cNvPr>
          <p:cNvSpPr/>
          <p:nvPr/>
        </p:nvSpPr>
        <p:spPr>
          <a:xfrm>
            <a:off x="8420100" y="2099187"/>
            <a:ext cx="1752600" cy="32651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C3E0D9-5B5D-3337-E4CA-7127C9710482}"/>
              </a:ext>
            </a:extLst>
          </p:cNvPr>
          <p:cNvSpPr/>
          <p:nvPr/>
        </p:nvSpPr>
        <p:spPr>
          <a:xfrm>
            <a:off x="6511682" y="2108489"/>
            <a:ext cx="1752600" cy="32651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0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87B98-629C-6008-ECFD-DEABB282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E99E181-43C3-F084-5010-E35C72E7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4" name="Rectangle: Rounded Corners 3">
            <a:hlinkClick r:id="rId2"/>
            <a:extLst>
              <a:ext uri="{FF2B5EF4-FFF2-40B4-BE49-F238E27FC236}">
                <a16:creationId xmlns:a16="http://schemas.microsoft.com/office/drawing/2014/main" id="{B944ECAA-7BBD-3C6B-7495-62C5112DB7AB}"/>
              </a:ext>
            </a:extLst>
          </p:cNvPr>
          <p:cNvSpPr/>
          <p:nvPr/>
        </p:nvSpPr>
        <p:spPr>
          <a:xfrm>
            <a:off x="2017259" y="1877833"/>
            <a:ext cx="8157482" cy="4271483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2988" t="1" r="-3412" b="1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0B8A5-4DBE-B426-7460-7EF9C53CEEDA}"/>
              </a:ext>
            </a:extLst>
          </p:cNvPr>
          <p:cNvSpPr txBox="1"/>
          <p:nvPr/>
        </p:nvSpPr>
        <p:spPr>
          <a:xfrm>
            <a:off x="783815" y="125656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분석한 데이터 테이블 가져오기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2B6427-1051-7FE6-D71C-63A122E8E014}"/>
              </a:ext>
            </a:extLst>
          </p:cNvPr>
          <p:cNvGrpSpPr/>
          <p:nvPr/>
        </p:nvGrpSpPr>
        <p:grpSpPr>
          <a:xfrm>
            <a:off x="2220112" y="2785145"/>
            <a:ext cx="2122261" cy="596900"/>
            <a:chOff x="3822700" y="2521857"/>
            <a:chExt cx="2122261" cy="596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EE8B9F-16AC-7486-58E3-6A0D4B04E5C4}"/>
                </a:ext>
              </a:extLst>
            </p:cNvPr>
            <p:cNvSpPr/>
            <p:nvPr/>
          </p:nvSpPr>
          <p:spPr>
            <a:xfrm>
              <a:off x="3822700" y="2521857"/>
              <a:ext cx="2122261" cy="596900"/>
            </a:xfrm>
            <a:prstGeom prst="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ED80B5-0AE0-9A5C-4D67-EADDBF0508B5}"/>
                </a:ext>
              </a:extLst>
            </p:cNvPr>
            <p:cNvSpPr txBox="1"/>
            <p:nvPr/>
          </p:nvSpPr>
          <p:spPr>
            <a:xfrm>
              <a:off x="3822700" y="2589474"/>
              <a:ext cx="1955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실습 시 다음 홈페이지</a:t>
              </a:r>
              <a:endParaRPr lang="en-GB" altLang="ko-KR" sz="1200" b="1" dirty="0">
                <a:latin typeface="+mn-ea"/>
              </a:endParaRPr>
            </a:p>
            <a:p>
              <a:pPr algn="ctr"/>
              <a:r>
                <a:rPr lang="ko-KR" altLang="en-US" sz="1200" b="1" dirty="0">
                  <a:latin typeface="+mn-ea"/>
                </a:rPr>
                <a:t>데이터 테이블 참조</a:t>
              </a:r>
              <a:endParaRPr lang="en-GB" sz="1200" b="1" dirty="0">
                <a:latin typeface="+mn-ea"/>
              </a:endParaRPr>
            </a:p>
          </p:txBody>
        </p:sp>
      </p:grpSp>
      <p:sp>
        <p:nvSpPr>
          <p:cNvPr id="8" name="Title 3">
            <a:extLst>
              <a:ext uri="{FF2B5EF4-FFF2-40B4-BE49-F238E27FC236}">
                <a16:creationId xmlns:a16="http://schemas.microsoft.com/office/drawing/2014/main" id="{5BA28E21-ED64-B6CE-B3F0-B5E8F42BC877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16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7655-A06D-6C1E-02E5-4311FBCDC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3C56DAB-43CE-A356-5ED7-9B297AB4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/>
              <a:t>Draw.io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BD2348-834C-20C8-9FEC-1D60CF6D6CB2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22602" t="249" r="-220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679DBF3-2DF5-D2A2-C593-9D9121B44E9D}"/>
              </a:ext>
            </a:extLst>
          </p:cNvPr>
          <p:cNvSpPr txBox="1">
            <a:spLocks/>
          </p:cNvSpPr>
          <p:nvPr/>
        </p:nvSpPr>
        <p:spPr>
          <a:xfrm>
            <a:off x="2319321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CA8421F-B2B3-005B-A5A7-FC243FFEE805}"/>
              </a:ext>
            </a:extLst>
          </p:cNvPr>
          <p:cNvSpPr txBox="1">
            <a:spLocks/>
          </p:cNvSpPr>
          <p:nvPr/>
        </p:nvSpPr>
        <p:spPr>
          <a:xfrm>
            <a:off x="6511682" y="1494823"/>
            <a:ext cx="2325766" cy="54646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그림 추출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0F9C2-9601-AE12-6B40-51A62766FB78}"/>
              </a:ext>
            </a:extLst>
          </p:cNvPr>
          <p:cNvSpPr/>
          <p:nvPr/>
        </p:nvSpPr>
        <p:spPr>
          <a:xfrm>
            <a:off x="6511682" y="2108489"/>
            <a:ext cx="1752600" cy="32651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D32EC21-D9A2-8343-EF58-7AAAEE434CCF}"/>
              </a:ext>
            </a:extLst>
          </p:cNvPr>
          <p:cNvSpPr txBox="1">
            <a:spLocks/>
          </p:cNvSpPr>
          <p:nvPr/>
        </p:nvSpPr>
        <p:spPr>
          <a:xfrm>
            <a:off x="2348371" y="1939860"/>
            <a:ext cx="2325766" cy="663769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/>
                </a:solidFill>
              </a:rPr>
              <a:t>파워포인트로 </a:t>
            </a:r>
            <a:endParaRPr lang="en-GB" altLang="ko-KR" sz="1800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드래그 앤 드롭</a:t>
            </a: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96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B9C0-42A6-7A9F-5CA6-78364D58A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E06626B-9294-1E1A-6EE0-A34889E4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Napkin</a:t>
            </a:r>
          </a:p>
        </p:txBody>
      </p:sp>
      <p:sp>
        <p:nvSpPr>
          <p:cNvPr id="4" name="Rectangle: Rounded Corners 3">
            <a:hlinkClick r:id="rId2"/>
            <a:extLst>
              <a:ext uri="{FF2B5EF4-FFF2-40B4-BE49-F238E27FC236}">
                <a16:creationId xmlns:a16="http://schemas.microsoft.com/office/drawing/2014/main" id="{EC74609C-845C-9033-B693-4F3FB333C0EC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63DBF7C-A1A8-5549-9937-DAA8D21656DF}"/>
              </a:ext>
            </a:extLst>
          </p:cNvPr>
          <p:cNvSpPr txBox="1">
            <a:spLocks/>
          </p:cNvSpPr>
          <p:nvPr/>
        </p:nvSpPr>
        <p:spPr>
          <a:xfrm>
            <a:off x="2232237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44A8CFD-C83D-860C-8158-A14EC3811E1A}"/>
              </a:ext>
            </a:extLst>
          </p:cNvPr>
          <p:cNvSpPr txBox="1">
            <a:spLocks/>
          </p:cNvSpPr>
          <p:nvPr/>
        </p:nvSpPr>
        <p:spPr>
          <a:xfrm>
            <a:off x="6511682" y="1494823"/>
            <a:ext cx="2325766" cy="54646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그림 추출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2FCC3-4DDD-0878-6DED-BA59A5B9021D}"/>
              </a:ext>
            </a:extLst>
          </p:cNvPr>
          <p:cNvSpPr/>
          <p:nvPr/>
        </p:nvSpPr>
        <p:spPr>
          <a:xfrm>
            <a:off x="6511682" y="2108489"/>
            <a:ext cx="1752600" cy="32651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048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484F8-529D-3CE1-A18E-8FB6A030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3F31272-8BD3-8A80-8F28-2E33E2E7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Napkin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651DB4-438A-F36A-4D13-38DFFB22DF32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E659170-1158-6BC3-7A4D-7FD11A8199D6}"/>
              </a:ext>
            </a:extLst>
          </p:cNvPr>
          <p:cNvSpPr txBox="1">
            <a:spLocks/>
          </p:cNvSpPr>
          <p:nvPr/>
        </p:nvSpPr>
        <p:spPr>
          <a:xfrm>
            <a:off x="2232237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0FBE062-D69B-DA48-5ADC-9671E98FBFA5}"/>
              </a:ext>
            </a:extLst>
          </p:cNvPr>
          <p:cNvSpPr txBox="1">
            <a:spLocks/>
          </p:cNvSpPr>
          <p:nvPr/>
        </p:nvSpPr>
        <p:spPr>
          <a:xfrm>
            <a:off x="6511682" y="1494823"/>
            <a:ext cx="2325766" cy="54646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그림 추출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0A865-F8F5-6C05-8D72-53003CA07540}"/>
              </a:ext>
            </a:extLst>
          </p:cNvPr>
          <p:cNvSpPr/>
          <p:nvPr/>
        </p:nvSpPr>
        <p:spPr>
          <a:xfrm>
            <a:off x="6511682" y="2108489"/>
            <a:ext cx="1752600" cy="32651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21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3E77B-5F6C-A219-E17A-4CC78A0FA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0535B60-29EA-8993-C59F-897E3C1F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Napkin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880017-93B4-BAEB-95C1-E960C59D4852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D156C5-0BE3-43B5-7ED6-1BF46DA64AAF}"/>
              </a:ext>
            </a:extLst>
          </p:cNvPr>
          <p:cNvSpPr txBox="1">
            <a:spLocks/>
          </p:cNvSpPr>
          <p:nvPr/>
        </p:nvSpPr>
        <p:spPr>
          <a:xfrm>
            <a:off x="2232237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E795AD0-79DA-3ADF-0DFF-B767EA76DE4D}"/>
              </a:ext>
            </a:extLst>
          </p:cNvPr>
          <p:cNvSpPr txBox="1">
            <a:spLocks/>
          </p:cNvSpPr>
          <p:nvPr/>
        </p:nvSpPr>
        <p:spPr>
          <a:xfrm>
            <a:off x="6511682" y="1494823"/>
            <a:ext cx="2325766" cy="54646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그림 추출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CC6396-274B-C91B-595D-300A10C63E8F}"/>
              </a:ext>
            </a:extLst>
          </p:cNvPr>
          <p:cNvSpPr/>
          <p:nvPr/>
        </p:nvSpPr>
        <p:spPr>
          <a:xfrm>
            <a:off x="6511682" y="2108489"/>
            <a:ext cx="1752600" cy="32651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DA7DF7-D937-6AC7-FA37-89BD02959251}"/>
              </a:ext>
            </a:extLst>
          </p:cNvPr>
          <p:cNvSpPr/>
          <p:nvPr/>
        </p:nvSpPr>
        <p:spPr>
          <a:xfrm>
            <a:off x="2509520" y="2293620"/>
            <a:ext cx="1346200" cy="277114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3DD4A-B1A5-98FF-F854-C71256CBBBEB}"/>
              </a:ext>
            </a:extLst>
          </p:cNvPr>
          <p:cNvSpPr txBox="1"/>
          <p:nvPr/>
        </p:nvSpPr>
        <p:spPr>
          <a:xfrm>
            <a:off x="2533024" y="1802927"/>
            <a:ext cx="15488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선택 목록에 대해서 그래프 생성</a:t>
            </a:r>
            <a:endParaRPr lang="en-GB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96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C44B-107C-8189-F616-95528B4DD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6381B09-ADA8-BC58-D924-4C6BD6546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Napkin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CC3CF7-47E4-C0C7-0BE9-78E0931F3DEC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D66BA43-1749-A7CD-1660-98EEE045BCC7}"/>
              </a:ext>
            </a:extLst>
          </p:cNvPr>
          <p:cNvSpPr txBox="1">
            <a:spLocks/>
          </p:cNvSpPr>
          <p:nvPr/>
        </p:nvSpPr>
        <p:spPr>
          <a:xfrm>
            <a:off x="2232237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16B6E33-E05C-0C61-4E4B-23ED116F7CE1}"/>
              </a:ext>
            </a:extLst>
          </p:cNvPr>
          <p:cNvSpPr txBox="1">
            <a:spLocks/>
          </p:cNvSpPr>
          <p:nvPr/>
        </p:nvSpPr>
        <p:spPr>
          <a:xfrm>
            <a:off x="6511682" y="1494823"/>
            <a:ext cx="2325766" cy="54646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그림 추출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02616-8C97-24A4-B6B7-E8F03C5B9FC2}"/>
              </a:ext>
            </a:extLst>
          </p:cNvPr>
          <p:cNvSpPr/>
          <p:nvPr/>
        </p:nvSpPr>
        <p:spPr>
          <a:xfrm>
            <a:off x="6511682" y="2108489"/>
            <a:ext cx="1752600" cy="32651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6C4FA1-7F7D-DCAB-582A-C2FAC481ACCA}"/>
              </a:ext>
            </a:extLst>
          </p:cNvPr>
          <p:cNvSpPr/>
          <p:nvPr/>
        </p:nvSpPr>
        <p:spPr>
          <a:xfrm>
            <a:off x="4081838" y="1802927"/>
            <a:ext cx="1752600" cy="162607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E10CB-7C94-5C36-A258-3B6346C24F06}"/>
              </a:ext>
            </a:extLst>
          </p:cNvPr>
          <p:cNvSpPr txBox="1"/>
          <p:nvPr/>
        </p:nvSpPr>
        <p:spPr>
          <a:xfrm>
            <a:off x="2856820" y="1802927"/>
            <a:ext cx="10955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아이콘 선택 후 더블클릭</a:t>
            </a:r>
            <a:endParaRPr lang="en-GB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421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7D6D4-56F2-0519-037C-333A43AF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9B2C883-0A42-E5AB-BF44-A90976AB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Napkin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A7FF5A-4E67-8956-F23C-7C14A79DD10B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D43336A-FE81-DE5F-3BA9-3CEE474CFA72}"/>
              </a:ext>
            </a:extLst>
          </p:cNvPr>
          <p:cNvSpPr txBox="1">
            <a:spLocks/>
          </p:cNvSpPr>
          <p:nvPr/>
        </p:nvSpPr>
        <p:spPr>
          <a:xfrm>
            <a:off x="2232237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81CC50B-1950-0157-8A54-9AA598E4A556}"/>
              </a:ext>
            </a:extLst>
          </p:cNvPr>
          <p:cNvSpPr txBox="1">
            <a:spLocks/>
          </p:cNvSpPr>
          <p:nvPr/>
        </p:nvSpPr>
        <p:spPr>
          <a:xfrm>
            <a:off x="6511682" y="1494823"/>
            <a:ext cx="2325766" cy="54646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그림 추출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68627C-B96D-3A04-E7FC-A6EB1288E98A}"/>
              </a:ext>
            </a:extLst>
          </p:cNvPr>
          <p:cNvSpPr/>
          <p:nvPr/>
        </p:nvSpPr>
        <p:spPr>
          <a:xfrm>
            <a:off x="6511682" y="2108489"/>
            <a:ext cx="1752600" cy="32651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0A516C-5EB9-072F-B4D6-179F2640082F}"/>
              </a:ext>
            </a:extLst>
          </p:cNvPr>
          <p:cNvSpPr/>
          <p:nvPr/>
        </p:nvSpPr>
        <p:spPr>
          <a:xfrm>
            <a:off x="4081838" y="2502204"/>
            <a:ext cx="4182444" cy="342234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F0693-2C33-904C-3741-422120317D02}"/>
              </a:ext>
            </a:extLst>
          </p:cNvPr>
          <p:cNvSpPr txBox="1"/>
          <p:nvPr/>
        </p:nvSpPr>
        <p:spPr>
          <a:xfrm>
            <a:off x="8289674" y="2527908"/>
            <a:ext cx="10955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그래프 선택 후 다운 버튼</a:t>
            </a:r>
            <a:endParaRPr lang="en-GB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2874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CDF84-5E5B-481B-2297-2B7307B8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DE60915-F3A9-22A3-AFA2-5CC22305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9" y="755956"/>
            <a:ext cx="1877953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Napkin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5567BE-9ADA-FB2A-18EB-C2783C9A9A7F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997C146-C349-5F15-A5ED-38527967CA80}"/>
              </a:ext>
            </a:extLst>
          </p:cNvPr>
          <p:cNvSpPr txBox="1">
            <a:spLocks/>
          </p:cNvSpPr>
          <p:nvPr/>
        </p:nvSpPr>
        <p:spPr>
          <a:xfrm>
            <a:off x="2232237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그래프 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A2A59D1-75D4-C509-CBDC-F6D4A5E4310D}"/>
              </a:ext>
            </a:extLst>
          </p:cNvPr>
          <p:cNvSpPr txBox="1">
            <a:spLocks/>
          </p:cNvSpPr>
          <p:nvPr/>
        </p:nvSpPr>
        <p:spPr>
          <a:xfrm>
            <a:off x="6511682" y="1494823"/>
            <a:ext cx="2325766" cy="54646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그림 추출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B76B4B-5D87-9000-8D4C-DA45270C169D}"/>
              </a:ext>
            </a:extLst>
          </p:cNvPr>
          <p:cNvSpPr/>
          <p:nvPr/>
        </p:nvSpPr>
        <p:spPr>
          <a:xfrm>
            <a:off x="6511682" y="2108489"/>
            <a:ext cx="1752600" cy="326513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3EEB36-5BC2-F585-2238-C8F485E8290D}"/>
              </a:ext>
            </a:extLst>
          </p:cNvPr>
          <p:cNvSpPr/>
          <p:nvPr/>
        </p:nvSpPr>
        <p:spPr>
          <a:xfrm>
            <a:off x="4081838" y="2502204"/>
            <a:ext cx="4182444" cy="342234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43399-48EF-3B08-CD14-5CA5AA6AC362}"/>
              </a:ext>
            </a:extLst>
          </p:cNvPr>
          <p:cNvSpPr txBox="1"/>
          <p:nvPr/>
        </p:nvSpPr>
        <p:spPr>
          <a:xfrm>
            <a:off x="8289674" y="2527908"/>
            <a:ext cx="10955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그래프 선택 후 다운 버튼</a:t>
            </a:r>
            <a:endParaRPr lang="en-GB" altLang="ko-KR" sz="1200" b="1" dirty="0">
              <a:latin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EC4E3A-1C23-4E2E-FCA7-4D50BF7CB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396" y="3179743"/>
            <a:ext cx="1881502" cy="2780255"/>
          </a:xfrm>
          <a:prstGeom prst="rect">
            <a:avLst/>
          </a:prstGeom>
          <a:ln w="25400">
            <a:solidFill>
              <a:schemeClr val="tx1"/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FCBC41-335C-9609-25DB-814319E5E57F}"/>
              </a:ext>
            </a:extLst>
          </p:cNvPr>
          <p:cNvSpPr txBox="1"/>
          <p:nvPr/>
        </p:nvSpPr>
        <p:spPr>
          <a:xfrm>
            <a:off x="9022995" y="3267002"/>
            <a:ext cx="7244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내보내기 목록</a:t>
            </a:r>
            <a:endParaRPr lang="en-GB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0489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2753D-FC0F-CD3D-8E9E-AB2E8338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9664659-9D68-3686-D9DA-9D14E4D1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5663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AI PPT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A3A22D-BB6B-FB90-1D63-F6C2363D23B4}"/>
              </a:ext>
            </a:extLst>
          </p:cNvPr>
          <p:cNvSpPr/>
          <p:nvPr/>
        </p:nvSpPr>
        <p:spPr>
          <a:xfrm>
            <a:off x="1988790" y="2203966"/>
            <a:ext cx="8214420" cy="3946202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2389" t="-24612" r="-3596" b="-22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12D4CE9-7409-C42D-2AB3-735A1AA5D69F}"/>
              </a:ext>
            </a:extLst>
          </p:cNvPr>
          <p:cNvSpPr txBox="1">
            <a:spLocks/>
          </p:cNvSpPr>
          <p:nvPr/>
        </p:nvSpPr>
        <p:spPr>
          <a:xfrm>
            <a:off x="2072580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2BC04-D220-D570-F4D4-D0E7D9BF5F07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몇 번으로 만드는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5835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D2527-9CF8-5F95-B9B0-256C3DAF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01FF11E-F1CC-92C8-0F9D-EA86CE4E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5663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AI PPT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1FB0E75-03CB-2744-9314-00AA11CEDC45}"/>
              </a:ext>
            </a:extLst>
          </p:cNvPr>
          <p:cNvSpPr txBox="1">
            <a:spLocks/>
          </p:cNvSpPr>
          <p:nvPr/>
        </p:nvSpPr>
        <p:spPr>
          <a:xfrm>
            <a:off x="2072580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83F06F-444F-BFC4-152B-0595C814B715}"/>
              </a:ext>
            </a:extLst>
          </p:cNvPr>
          <p:cNvGrpSpPr/>
          <p:nvPr/>
        </p:nvGrpSpPr>
        <p:grpSpPr>
          <a:xfrm>
            <a:off x="1332469" y="1943300"/>
            <a:ext cx="4089908" cy="3558422"/>
            <a:chOff x="1117092" y="1912065"/>
            <a:chExt cx="4089908" cy="35584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FB9E6F-5901-1653-A82F-59B9C92F743B}"/>
                </a:ext>
              </a:extLst>
            </p:cNvPr>
            <p:cNvSpPr txBox="1"/>
            <p:nvPr/>
          </p:nvSpPr>
          <p:spPr>
            <a:xfrm>
              <a:off x="1117092" y="2515832"/>
              <a:ext cx="4089908" cy="2954655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ko-KR" altLang="en-US" b="1" dirty="0"/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 생성하는 저품질 데이터가 검색 품질을 저하시키며 정보 신뢰성에 문제 발생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구글은 검색 품질 개선에 집중하고 있으며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AI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검색 엔진 경쟁에서 빠르게 대응 중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서치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GPT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등장은 검색엔진을 재정의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할 수 있는 가능성이 있음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서치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GPT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는 특정 비즈니스 모델에만 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특화된 것은 아니기 때문에 산업 전반에 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영향을 미칠 수 있음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E8CD9E-B3FE-BCBB-48D8-E1652C06FED3}"/>
                </a:ext>
              </a:extLst>
            </p:cNvPr>
            <p:cNvGrpSpPr/>
            <p:nvPr/>
          </p:nvGrpSpPr>
          <p:grpSpPr>
            <a:xfrm>
              <a:off x="1117092" y="1912065"/>
              <a:ext cx="4089908" cy="603767"/>
              <a:chOff x="1117092" y="1912065"/>
              <a:chExt cx="4089908" cy="60376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ECFBD76-D5CB-D836-FA93-7DEC96815702}"/>
                  </a:ext>
                </a:extLst>
              </p:cNvPr>
              <p:cNvSpPr/>
              <p:nvPr/>
            </p:nvSpPr>
            <p:spPr>
              <a:xfrm>
                <a:off x="1117092" y="1912065"/>
                <a:ext cx="4089908" cy="603767"/>
              </a:xfrm>
              <a:prstGeom prst="roundRect">
                <a:avLst>
                  <a:gd name="adj" fmla="val 4835"/>
                </a:avLst>
              </a:prstGeom>
              <a:solidFill>
                <a:srgbClr val="2680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6AFF98-F61B-AAE9-81B3-308C718FD782}"/>
                  </a:ext>
                </a:extLst>
              </p:cNvPr>
              <p:cNvSpPr txBox="1"/>
              <p:nvPr/>
            </p:nvSpPr>
            <p:spPr>
              <a:xfrm>
                <a:off x="1525445" y="2050024"/>
                <a:ext cx="32524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altLang="ko-KR" b="1" dirty="0">
                    <a:solidFill>
                      <a:schemeClr val="bg1"/>
                    </a:solidFill>
                    <a:latin typeface="+mn-ea"/>
                  </a:rPr>
                  <a:t>AI PPT</a:t>
                </a:r>
                <a:r>
                  <a:rPr lang="ko-KR" altLang="en-US" b="1" dirty="0">
                    <a:solidFill>
                      <a:schemeClr val="bg1"/>
                    </a:solidFill>
                    <a:latin typeface="+mn-ea"/>
                  </a:rPr>
                  <a:t>의 </a:t>
                </a:r>
                <a:r>
                  <a:rPr lang="en-GB" altLang="ko-KR" b="1" dirty="0">
                    <a:solidFill>
                      <a:schemeClr val="bg1"/>
                    </a:solidFill>
                    <a:latin typeface="+mn-ea"/>
                  </a:rPr>
                  <a:t>5</a:t>
                </a:r>
                <a:r>
                  <a:rPr lang="ko-KR" altLang="en-US" b="1" dirty="0">
                    <a:solidFill>
                      <a:schemeClr val="bg1"/>
                    </a:solidFill>
                    <a:latin typeface="+mn-ea"/>
                  </a:rPr>
                  <a:t>가지 장점</a:t>
                </a:r>
                <a:endParaRPr lang="en-GB" altLang="ko-KR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059CC5-90C8-19C7-D163-43E725A7BC8A}"/>
              </a:ext>
            </a:extLst>
          </p:cNvPr>
          <p:cNvGrpSpPr/>
          <p:nvPr/>
        </p:nvGrpSpPr>
        <p:grpSpPr>
          <a:xfrm>
            <a:off x="6769625" y="1943300"/>
            <a:ext cx="4089908" cy="4050865"/>
            <a:chOff x="1117092" y="1912065"/>
            <a:chExt cx="4089908" cy="40508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CF3774-40B8-E7E2-3B70-02A9E2F2169B}"/>
                </a:ext>
              </a:extLst>
            </p:cNvPr>
            <p:cNvSpPr txBox="1"/>
            <p:nvPr/>
          </p:nvSpPr>
          <p:spPr>
            <a:xfrm>
              <a:off x="1117092" y="2515832"/>
              <a:ext cx="4089908" cy="3447098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ko-KR" altLang="en-US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자료 정리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발표 주제와 목적 정리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핵심 메세지와 전달할 내용을 문서화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도구 선택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감마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: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자동화된 흐름과 깔끔한 디자인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GB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BeautifulAI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: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직관적인 인터페이스와 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vl="1"/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다양한 템플릿 제공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슬라이드 제작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도입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본론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결론으로 나누어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vl="1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 </a:t>
              </a:r>
              <a:r>
                <a:rPr lang="en-GB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도구 템플릿과 기능 활용</a:t>
              </a:r>
              <a:endPara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>
                <a:buAutoNum type="arabicPeriod" startAt="4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피드백 및 수정</a:t>
              </a:r>
              <a:endParaRPr lang="en-GB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완성 슬라이드 검토와 사용자 경험 반영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DE2580-7024-A762-D139-6387146DD598}"/>
                </a:ext>
              </a:extLst>
            </p:cNvPr>
            <p:cNvGrpSpPr/>
            <p:nvPr/>
          </p:nvGrpSpPr>
          <p:grpSpPr>
            <a:xfrm>
              <a:off x="1117092" y="1912065"/>
              <a:ext cx="4089908" cy="603767"/>
              <a:chOff x="1117092" y="1912065"/>
              <a:chExt cx="4089908" cy="603767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078397-B797-99CA-53A8-F5F2D307BE36}"/>
                  </a:ext>
                </a:extLst>
              </p:cNvPr>
              <p:cNvSpPr/>
              <p:nvPr/>
            </p:nvSpPr>
            <p:spPr>
              <a:xfrm>
                <a:off x="1117092" y="1912065"/>
                <a:ext cx="4089908" cy="603767"/>
              </a:xfrm>
              <a:prstGeom prst="roundRect">
                <a:avLst>
                  <a:gd name="adj" fmla="val 4835"/>
                </a:avLst>
              </a:prstGeom>
              <a:solidFill>
                <a:srgbClr val="2680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4B6C01-04EB-DE61-8BFE-1E208EFAD6A1}"/>
                  </a:ext>
                </a:extLst>
              </p:cNvPr>
              <p:cNvSpPr txBox="1"/>
              <p:nvPr/>
            </p:nvSpPr>
            <p:spPr>
              <a:xfrm>
                <a:off x="1525445" y="2050024"/>
                <a:ext cx="32524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altLang="ko-KR" b="1" dirty="0">
                    <a:solidFill>
                      <a:schemeClr val="bg1"/>
                    </a:solidFill>
                    <a:latin typeface="+mn-ea"/>
                  </a:rPr>
                  <a:t>AI </a:t>
                </a:r>
                <a:r>
                  <a:rPr lang="ko-KR" altLang="en-US" b="1" dirty="0">
                    <a:solidFill>
                      <a:schemeClr val="bg1"/>
                    </a:solidFill>
                    <a:latin typeface="+mn-ea"/>
                  </a:rPr>
                  <a:t>발표 자료 제작 프로세스</a:t>
                </a:r>
                <a:endParaRPr lang="en-GB" altLang="ko-KR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14BE384-95B0-6576-387A-38A692E75ECE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ppt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제작의 장점과 프로세스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9074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9D8D2-BEC2-8BCD-F040-DF189C41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37A32B3-FE79-93AF-739A-D50D3C60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456638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AI PPT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C2D377F-E3AE-3FB8-7B1A-2A2FA6E64358}"/>
              </a:ext>
            </a:extLst>
          </p:cNvPr>
          <p:cNvSpPr txBox="1">
            <a:spLocks/>
          </p:cNvSpPr>
          <p:nvPr/>
        </p:nvSpPr>
        <p:spPr>
          <a:xfrm>
            <a:off x="2072580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0CDE3-7A7A-9D06-31ED-A0F2288D5674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ppt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제작의 장점과 프로세스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68404-2E03-20DF-F432-96D61B26A666}"/>
              </a:ext>
            </a:extLst>
          </p:cNvPr>
          <p:cNvGrpSpPr/>
          <p:nvPr/>
        </p:nvGrpSpPr>
        <p:grpSpPr>
          <a:xfrm>
            <a:off x="1943100" y="1789279"/>
            <a:ext cx="8382000" cy="4494762"/>
            <a:chOff x="1577762" y="1737271"/>
            <a:chExt cx="8382000" cy="44947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91EC93-4149-218C-93B5-DE4579F6670C}"/>
                </a:ext>
              </a:extLst>
            </p:cNvPr>
            <p:cNvSpPr/>
            <p:nvPr/>
          </p:nvSpPr>
          <p:spPr>
            <a:xfrm>
              <a:off x="1695450" y="1737271"/>
              <a:ext cx="8264312" cy="4359468"/>
            </a:xfrm>
            <a:prstGeom prst="rect">
              <a:avLst/>
            </a:prstGeom>
            <a:gradFill>
              <a:gsLst>
                <a:gs pos="2300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solidFill>
                <a:schemeClr val="accent1">
                  <a:shade val="15000"/>
                  <a:alpha val="32000"/>
                </a:schemeClr>
              </a:solidFill>
            </a:ln>
            <a:effectLst>
              <a:reflection blurRad="6350" stA="50000" endA="300" endPos="27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screen shot of a black background with blue arrows&#10;&#10;AI-generated content may be incorrect.">
              <a:extLst>
                <a:ext uri="{FF2B5EF4-FFF2-40B4-BE49-F238E27FC236}">
                  <a16:creationId xmlns:a16="http://schemas.microsoft.com/office/drawing/2014/main" id="{C7ED7AE6-304B-F75D-EEB9-80F22929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762" y="1777426"/>
              <a:ext cx="8305800" cy="4454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198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96F3FC0-E307-C93D-649B-6315B0C9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E23EA1-827F-DBF4-5E46-AF4A8A35D928}"/>
              </a:ext>
            </a:extLst>
          </p:cNvPr>
          <p:cNvSpPr/>
          <p:nvPr/>
        </p:nvSpPr>
        <p:spPr>
          <a:xfrm>
            <a:off x="1886808" y="1517904"/>
            <a:ext cx="8343041" cy="4625581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414" r="41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BA9383-272F-2741-0E91-E5CF0C1CE25B}"/>
              </a:ext>
            </a:extLst>
          </p:cNvPr>
          <p:cNvSpPr/>
          <p:nvPr/>
        </p:nvSpPr>
        <p:spPr>
          <a:xfrm>
            <a:off x="3294742" y="3216728"/>
            <a:ext cx="2627087" cy="48441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FC8E52-AD21-AF3D-5A36-758B894CC034}"/>
              </a:ext>
            </a:extLst>
          </p:cNvPr>
          <p:cNvCxnSpPr>
            <a:cxnSpLocks/>
          </p:cNvCxnSpPr>
          <p:nvPr/>
        </p:nvCxnSpPr>
        <p:spPr>
          <a:xfrm flipV="1">
            <a:off x="4005943" y="2876550"/>
            <a:ext cx="0" cy="36013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E9FB17-34CD-3174-0072-7097F2968C67}"/>
              </a:ext>
            </a:extLst>
          </p:cNvPr>
          <p:cNvSpPr txBox="1"/>
          <p:nvPr/>
        </p:nvSpPr>
        <p:spPr>
          <a:xfrm>
            <a:off x="3055710" y="2438039"/>
            <a:ext cx="1955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데이터 테이블을 </a:t>
            </a:r>
            <a:endParaRPr lang="en-GB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드래그 앤 드롭</a:t>
            </a:r>
            <a:endParaRPr lang="en-GB" sz="1200" b="1" dirty="0">
              <a:latin typeface="+mn-ea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14920620-72CD-F9F4-8DCD-DC0C8231AB77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527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38078-E58C-6C3B-E8F8-E8D0B197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C82B48F7-6867-CEEA-F073-1C12BF22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3C7ED58-758D-05CC-6CD6-EF2CD37AD3C6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hlinkClick r:id="rId2"/>
            <a:extLst>
              <a:ext uri="{FF2B5EF4-FFF2-40B4-BE49-F238E27FC236}">
                <a16:creationId xmlns:a16="http://schemas.microsoft.com/office/drawing/2014/main" id="{0885B6DD-B004-AB79-786B-0135571AB932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240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2BA02-5684-78F4-2EF0-99E168537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D2D3361-131B-94EE-B558-C223C12C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F9EB782-4EE1-CEBE-97BA-8BCCE110468F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B18A64-A22E-A231-2FB7-2A4F56C1C005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22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9CFAA-26A6-9955-2473-4F4424498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CBE695D-A3A3-D73B-DF46-34B0A4A0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71F864E-1097-FC75-5A0E-D24233256D7D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356C98-79D2-733E-40BB-C43706112472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472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F27AA-BFE2-8804-D263-72AA76159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A00F580-5E9F-F171-6DE0-7CE3DF76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09ADE9F-9A4D-FF19-F273-04C678A6475D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7E172A-9B8B-4947-B210-D00EEAD1DE76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027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DB32E-85BD-2BC0-758C-9D9BA4D7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D392AC6-94C2-50A2-28A6-A8096536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CAE5CC9-8A38-A901-5DD3-72B3D03EE6B9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216D37-42A5-E624-BE65-390F8C4245DC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564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27D02-EABA-8B8A-7E95-1A9F170AC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E9A9722-E04E-C8F7-1837-E81C8289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5A21AF2-B918-249A-298C-F0DF0F5B981A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2F1743-8A79-4C2E-B466-EA77BED61790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817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04F34-66D7-2EF3-69F4-34728614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BA93889-2369-1E65-7007-697893C6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163E410-C9E3-8FD2-F6BC-C6EE900FC072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9D98CB-CA98-D389-B8FE-1734F2C24130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216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1092F-3308-ADD4-BB5C-87BA3787F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44C8BFD-76B5-8911-05F8-F8712B46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2810DB3-BF97-220B-0CA7-65CD14EDC593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5EE138-F84D-69FD-634E-8B8360104531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668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6407B-0941-C762-70DC-B7ABFF35F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F418AC8-9D8E-591F-05AA-373BE07F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CFE155E-4035-E775-9871-421AA288FCBE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C7908E-2668-DDFB-DF0D-DF7A5A942C5D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91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6E2FE-5215-3083-94F6-950B48E9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90D6F59-FCEC-035E-C103-2869EE489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E74316-FC6D-0B59-F109-3F7C71732364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F0F3E2C-80DD-61E9-2F96-87EAAF212C08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005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44F36-C934-E799-C682-BB1B937E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025C7C2-3023-A50C-1F24-9F7A9C904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534D5B-F067-7268-C853-46667071D08A}"/>
              </a:ext>
            </a:extLst>
          </p:cNvPr>
          <p:cNvSpPr/>
          <p:nvPr/>
        </p:nvSpPr>
        <p:spPr>
          <a:xfrm>
            <a:off x="1886808" y="1517904"/>
            <a:ext cx="8343041" cy="4625581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414" r="41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7043D-FB41-9342-31D2-00143A1FADAF}"/>
              </a:ext>
            </a:extLst>
          </p:cNvPr>
          <p:cNvSpPr/>
          <p:nvPr/>
        </p:nvSpPr>
        <p:spPr>
          <a:xfrm>
            <a:off x="3135086" y="2876550"/>
            <a:ext cx="5718628" cy="231956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471D7C-EF60-2F20-AC94-7789621310BC}"/>
              </a:ext>
            </a:extLst>
          </p:cNvPr>
          <p:cNvCxnSpPr>
            <a:cxnSpLocks/>
          </p:cNvCxnSpPr>
          <p:nvPr/>
        </p:nvCxnSpPr>
        <p:spPr>
          <a:xfrm flipV="1">
            <a:off x="4006935" y="2516414"/>
            <a:ext cx="0" cy="36013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E16A0D-FB23-5141-C871-1B300AECB286}"/>
              </a:ext>
            </a:extLst>
          </p:cNvPr>
          <p:cNvSpPr txBox="1"/>
          <p:nvPr/>
        </p:nvSpPr>
        <p:spPr>
          <a:xfrm>
            <a:off x="3028950" y="2152956"/>
            <a:ext cx="1955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데이터를 분석하여 메모리에 입력</a:t>
            </a:r>
            <a:endParaRPr lang="en-GB" sz="1200" b="1" dirty="0">
              <a:latin typeface="+mn-ea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FBF0CA4-96B5-E02B-D3A2-9040AB407762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93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07B0-5B77-B68A-B0DE-66D1BAD4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57031E9-F77F-FA2F-FFC5-5BFCEED63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61A96C2F-1AF5-B17A-E0BA-F4A64262B9A3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02D22C-D686-7252-04EC-20CF83E38AD8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343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E500-ECB1-E40D-74C2-7FFCFDF57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D4E3FB9-C4AD-3DBB-DC2D-E86B34BF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FC2F100-3B56-9D3D-A6BD-7FA7F7E7586A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4F1951-60A2-5DA6-724B-BF22D7B04975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101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0576E-F88E-5E53-C02E-55A5765C6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37F1FDC-D479-85F0-7704-4E665FF6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2265774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Gamma AI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B5E0473-DEB5-2D87-8630-0FA4B5440856}"/>
              </a:ext>
            </a:extLst>
          </p:cNvPr>
          <p:cNvSpPr txBox="1">
            <a:spLocks/>
          </p:cNvSpPr>
          <p:nvPr/>
        </p:nvSpPr>
        <p:spPr>
          <a:xfrm>
            <a:off x="2788198" y="707832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 사용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757BFF2-BDD3-A2BE-352E-922304CA639C}"/>
              </a:ext>
            </a:extLst>
          </p:cNvPr>
          <p:cNvSpPr/>
          <p:nvPr/>
        </p:nvSpPr>
        <p:spPr>
          <a:xfrm>
            <a:off x="1897638" y="1494824"/>
            <a:ext cx="8396723" cy="46553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39" r="39"/>
            </a:stretch>
          </a:blipFill>
          <a:ln w="635">
            <a:solidFill>
              <a:srgbClr val="0D0D0D"/>
            </a:solidFill>
          </a:ln>
          <a:effectLst>
            <a:innerShdw blurRad="3683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71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2067E-9FF5-7C45-76F0-A704D9BC6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763901A-A53B-43A1-A30D-F6DF16F1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5DD9F7-5DD5-4523-2B97-5F9BE903C38A}"/>
              </a:ext>
            </a:extLst>
          </p:cNvPr>
          <p:cNvSpPr/>
          <p:nvPr/>
        </p:nvSpPr>
        <p:spPr>
          <a:xfrm>
            <a:off x="1886808" y="1517904"/>
            <a:ext cx="8343041" cy="4625581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414" r="41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AA5BEF-462B-8A45-C789-860018721581}"/>
              </a:ext>
            </a:extLst>
          </p:cNvPr>
          <p:cNvSpPr/>
          <p:nvPr/>
        </p:nvSpPr>
        <p:spPr>
          <a:xfrm>
            <a:off x="5384802" y="2133287"/>
            <a:ext cx="3454398" cy="46166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3C7F56-F16B-DBBC-F1B1-53AADF8F709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000625" y="2364120"/>
            <a:ext cx="38417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B9690B-9706-B1A8-609A-795C0105E1BB}"/>
              </a:ext>
            </a:extLst>
          </p:cNvPr>
          <p:cNvSpPr txBox="1"/>
          <p:nvPr/>
        </p:nvSpPr>
        <p:spPr>
          <a:xfrm>
            <a:off x="4271057" y="2201570"/>
            <a:ext cx="92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질의</a:t>
            </a:r>
            <a:endParaRPr lang="en-GB" sz="1200" b="1" dirty="0">
              <a:latin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AA70F-8AD9-6BE8-7120-0699329C64AC}"/>
              </a:ext>
            </a:extLst>
          </p:cNvPr>
          <p:cNvSpPr/>
          <p:nvPr/>
        </p:nvSpPr>
        <p:spPr>
          <a:xfrm>
            <a:off x="3251202" y="2778791"/>
            <a:ext cx="5587998" cy="2561302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320B12-0C00-EDE1-8809-62E22362A2B9}"/>
              </a:ext>
            </a:extLst>
          </p:cNvPr>
          <p:cNvSpPr txBox="1"/>
          <p:nvPr/>
        </p:nvSpPr>
        <p:spPr>
          <a:xfrm>
            <a:off x="3174977" y="2201569"/>
            <a:ext cx="92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차트생성</a:t>
            </a:r>
            <a:endParaRPr lang="en-GB" sz="1200" b="1" dirty="0">
              <a:latin typeface="+mn-ea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D2ED4C-1958-08A8-C47F-23BBA4F67711}"/>
              </a:ext>
            </a:extLst>
          </p:cNvPr>
          <p:cNvCxnSpPr>
            <a:cxnSpLocks/>
          </p:cNvCxnSpPr>
          <p:nvPr/>
        </p:nvCxnSpPr>
        <p:spPr>
          <a:xfrm flipV="1">
            <a:off x="3635805" y="2478568"/>
            <a:ext cx="0" cy="30022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3">
            <a:extLst>
              <a:ext uri="{FF2B5EF4-FFF2-40B4-BE49-F238E27FC236}">
                <a16:creationId xmlns:a16="http://schemas.microsoft.com/office/drawing/2014/main" id="{EF99E8B2-A7EF-7F18-A3DD-AB677DCA7964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F9BFA-8A37-0F3C-D5B6-02D2605C6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4AA34CF-EF2D-8A8D-6123-3422AF63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7BB700-47C4-5449-9660-F60B4755AD8D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414" r="41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4A99A-BD24-0950-8592-417597FD67B1}"/>
              </a:ext>
            </a:extLst>
          </p:cNvPr>
          <p:cNvSpPr/>
          <p:nvPr/>
        </p:nvSpPr>
        <p:spPr>
          <a:xfrm>
            <a:off x="2481921" y="5312229"/>
            <a:ext cx="4746193" cy="653142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1A4A43-2566-77F9-4ED1-F077D038800C}"/>
              </a:ext>
            </a:extLst>
          </p:cNvPr>
          <p:cNvSpPr txBox="1"/>
          <p:nvPr/>
        </p:nvSpPr>
        <p:spPr>
          <a:xfrm>
            <a:off x="4463120" y="4513190"/>
            <a:ext cx="16201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폰트 깨짐 해결</a:t>
            </a:r>
            <a:endParaRPr lang="en-GB" sz="1200" b="1" dirty="0">
              <a:latin typeface="+mn-ea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5B1CF2-2F3C-4197-A570-53E117E603BE}"/>
              </a:ext>
            </a:extLst>
          </p:cNvPr>
          <p:cNvCxnSpPr>
            <a:cxnSpLocks/>
          </p:cNvCxnSpPr>
          <p:nvPr/>
        </p:nvCxnSpPr>
        <p:spPr>
          <a:xfrm flipV="1">
            <a:off x="5225119" y="4802889"/>
            <a:ext cx="0" cy="50934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F1C01E-2B3F-14F2-8A11-44073D08C479}"/>
              </a:ext>
            </a:extLst>
          </p:cNvPr>
          <p:cNvSpPr txBox="1"/>
          <p:nvPr/>
        </p:nvSpPr>
        <p:spPr>
          <a:xfrm>
            <a:off x="783815" y="126926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차트의 폰트 깨짐 방지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2166935-0DEE-20D4-A78F-F82F5E0CC6A6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EC445-18AC-9D59-22B5-779F0C42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2FCCAEE-ACDA-DE6E-9F4D-1E73FA27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5FBBBE-4EF8-41F6-2748-AE03532C3C1B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414" r="41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7B782-C4B9-6D19-0C06-593473C8786D}"/>
              </a:ext>
            </a:extLst>
          </p:cNvPr>
          <p:cNvSpPr/>
          <p:nvPr/>
        </p:nvSpPr>
        <p:spPr>
          <a:xfrm>
            <a:off x="7271659" y="5181599"/>
            <a:ext cx="2828922" cy="841829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535D9-B864-8D61-BF1F-2F16DD96500E}"/>
              </a:ext>
            </a:extLst>
          </p:cNvPr>
          <p:cNvSpPr txBox="1"/>
          <p:nvPr/>
        </p:nvSpPr>
        <p:spPr>
          <a:xfrm>
            <a:off x="6168572" y="5464014"/>
            <a:ext cx="68217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질문</a:t>
            </a:r>
            <a:endParaRPr lang="en-GB" sz="1200" b="1" dirty="0">
              <a:latin typeface="+mn-ea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FA506A-9017-1799-08B4-949C4E3D67A4}"/>
              </a:ext>
            </a:extLst>
          </p:cNvPr>
          <p:cNvCxnSpPr>
            <a:cxnSpLocks/>
          </p:cNvCxnSpPr>
          <p:nvPr/>
        </p:nvCxnSpPr>
        <p:spPr>
          <a:xfrm flipH="1">
            <a:off x="6850743" y="5646057"/>
            <a:ext cx="42091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A585AF-512E-984C-0708-AAA560058B2E}"/>
              </a:ext>
            </a:extLst>
          </p:cNvPr>
          <p:cNvSpPr txBox="1"/>
          <p:nvPr/>
        </p:nvSpPr>
        <p:spPr>
          <a:xfrm>
            <a:off x="783815" y="1269264"/>
            <a:ext cx="4972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차트 그리기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CA763-6FBE-991A-DB53-0C25039ED8A0}"/>
              </a:ext>
            </a:extLst>
          </p:cNvPr>
          <p:cNvSpPr/>
          <p:nvPr/>
        </p:nvSpPr>
        <p:spPr>
          <a:xfrm>
            <a:off x="2859315" y="2907169"/>
            <a:ext cx="4201886" cy="2261458"/>
          </a:xfrm>
          <a:prstGeom prst="rect">
            <a:avLst/>
          </a:prstGeom>
          <a:blipFill>
            <a:blip r:embed="rId3"/>
            <a:srcRect/>
            <a:stretch>
              <a:fillRect l="-1425" t="-40860" r="-54654" b="-20911"/>
            </a:stretch>
          </a:blip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13" descr="Magnifying glass with solid fill">
            <a:extLst>
              <a:ext uri="{FF2B5EF4-FFF2-40B4-BE49-F238E27FC236}">
                <a16:creationId xmlns:a16="http://schemas.microsoft.com/office/drawing/2014/main" id="{C08A21AA-C768-1488-3DD2-7CCF750F1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1201" y="5077912"/>
            <a:ext cx="279400" cy="279400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574C9FA9-4F5E-A71C-CD5F-5A86F6FA192E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213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86BC-C9AE-C923-DDCA-03E783BB2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88B1A0E-567D-E673-CEA6-7F0FF0BE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0" y="755956"/>
            <a:ext cx="1111209" cy="485775"/>
          </a:xfrm>
        </p:spPr>
        <p:txBody>
          <a:bodyPr/>
          <a:lstStyle/>
          <a:p>
            <a:r>
              <a:rPr lang="en-GB" sz="3200" dirty="0">
                <a:solidFill>
                  <a:srgbClr val="2680D2"/>
                </a:solidFill>
              </a:rPr>
              <a:t>GPT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D465A6-3462-4A78-D72A-F0574CEFF5B6}"/>
              </a:ext>
            </a:extLst>
          </p:cNvPr>
          <p:cNvSpPr/>
          <p:nvPr/>
        </p:nvSpPr>
        <p:spPr>
          <a:xfrm>
            <a:off x="2394857" y="1799578"/>
            <a:ext cx="7834992" cy="4343907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414" r="414"/>
            </a:stretch>
          </a:blipFill>
          <a:ln w="635">
            <a:solidFill>
              <a:srgbClr val="0D0D0D"/>
            </a:solidFill>
          </a:ln>
          <a:effectLst>
            <a:innerShdw blurRad="381000">
              <a:schemeClr val="tx1"/>
            </a:innerShdw>
            <a:reflection blurRad="6350" stA="44000" endPos="1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94E68-07C6-4ADF-5418-68F5DFE73513}"/>
              </a:ext>
            </a:extLst>
          </p:cNvPr>
          <p:cNvSpPr txBox="1"/>
          <p:nvPr/>
        </p:nvSpPr>
        <p:spPr>
          <a:xfrm>
            <a:off x="783815" y="1269264"/>
            <a:ext cx="60669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분석한 데이터 테이블 가져오기 </a:t>
            </a:r>
            <a:r>
              <a:rPr lang="en-GB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복합 형식 데이터</a:t>
            </a:r>
            <a:endParaRPr lang="en-GB" sz="1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769BFDC-F759-8F4D-8807-69445F8622B3}"/>
              </a:ext>
            </a:extLst>
          </p:cNvPr>
          <p:cNvSpPr txBox="1">
            <a:spLocks/>
          </p:cNvSpPr>
          <p:nvPr/>
        </p:nvSpPr>
        <p:spPr>
          <a:xfrm>
            <a:off x="1530992" y="708684"/>
            <a:ext cx="1497958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가공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7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6688</TotalTime>
  <Words>532</Words>
  <Application>Microsoft Office PowerPoint</Application>
  <PresentationFormat>Widescreen</PresentationFormat>
  <Paragraphs>196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맑은 고딕</vt:lpstr>
      <vt:lpstr>맑은 고딕 Semilight</vt:lpstr>
      <vt:lpstr>Aptos</vt:lpstr>
      <vt:lpstr>Arial</vt:lpstr>
      <vt:lpstr>Franklin Gothic Demi</vt:lpstr>
      <vt:lpstr>Wingdings</vt:lpstr>
      <vt:lpstr>Office Theme</vt:lpstr>
      <vt:lpstr>PowerPoint Presentation</vt:lpstr>
      <vt:lpstr>GPT</vt:lpstr>
      <vt:lpstr>GPT</vt:lpstr>
      <vt:lpstr>GPT</vt:lpstr>
      <vt:lpstr>GPT</vt:lpstr>
      <vt:lpstr>GPT</vt:lpstr>
      <vt:lpstr>GPT</vt:lpstr>
      <vt:lpstr>GPT</vt:lpstr>
      <vt:lpstr>GPT</vt:lpstr>
      <vt:lpstr>GPT</vt:lpstr>
      <vt:lpstr>GPT</vt:lpstr>
      <vt:lpstr>GPT</vt:lpstr>
      <vt:lpstr>GPT</vt:lpstr>
      <vt:lpstr>Claude</vt:lpstr>
      <vt:lpstr>Claude</vt:lpstr>
      <vt:lpstr>Claude</vt:lpstr>
      <vt:lpstr>Claude</vt:lpstr>
      <vt:lpstr>Claude</vt:lpstr>
      <vt:lpstr>Claude</vt:lpstr>
      <vt:lpstr>Claude</vt:lpstr>
      <vt:lpstr>Claude</vt:lpstr>
      <vt:lpstr>Claude</vt:lpstr>
      <vt:lpstr>Claude</vt:lpstr>
      <vt:lpstr>Claude</vt:lpstr>
      <vt:lpstr>Draw.io</vt:lpstr>
      <vt:lpstr>Draw.io</vt:lpstr>
      <vt:lpstr>Draw.io</vt:lpstr>
      <vt:lpstr>Draw.io</vt:lpstr>
      <vt:lpstr>Draw.io</vt:lpstr>
      <vt:lpstr>Draw.io</vt:lpstr>
      <vt:lpstr>Napkin</vt:lpstr>
      <vt:lpstr>Napkin</vt:lpstr>
      <vt:lpstr>Napkin</vt:lpstr>
      <vt:lpstr>Napkin</vt:lpstr>
      <vt:lpstr>Napkin</vt:lpstr>
      <vt:lpstr>Napkin</vt:lpstr>
      <vt:lpstr>AI PPT</vt:lpstr>
      <vt:lpstr>AI PPT</vt:lpstr>
      <vt:lpstr>AI PPT</vt:lpstr>
      <vt:lpstr>Gamma AI</vt:lpstr>
      <vt:lpstr>Gamma AI</vt:lpstr>
      <vt:lpstr>Gamma AI</vt:lpstr>
      <vt:lpstr>Gamma AI</vt:lpstr>
      <vt:lpstr>Gamma AI</vt:lpstr>
      <vt:lpstr>Gamma AI</vt:lpstr>
      <vt:lpstr>Gamma AI</vt:lpstr>
      <vt:lpstr>Gamma AI</vt:lpstr>
      <vt:lpstr>Gamma AI</vt:lpstr>
      <vt:lpstr>Gamma AI</vt:lpstr>
      <vt:lpstr>Gamma AI</vt:lpstr>
      <vt:lpstr>Gamma AI</vt:lpstr>
      <vt:lpstr>Gamma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최범규</dc:creator>
  <cp:lastModifiedBy>최범규</cp:lastModifiedBy>
  <cp:revision>759</cp:revision>
  <dcterms:created xsi:type="dcterms:W3CDTF">2025-04-02T10:07:00Z</dcterms:created>
  <dcterms:modified xsi:type="dcterms:W3CDTF">2025-04-09T08:42:29Z</dcterms:modified>
</cp:coreProperties>
</file>